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70" r:id="rId3"/>
    <p:sldId id="258" r:id="rId4"/>
    <p:sldId id="272" r:id="rId5"/>
    <p:sldId id="257" r:id="rId6"/>
    <p:sldId id="259" r:id="rId7"/>
    <p:sldId id="260" r:id="rId8"/>
    <p:sldId id="261" r:id="rId9"/>
    <p:sldId id="273" r:id="rId10"/>
    <p:sldId id="284" r:id="rId11"/>
    <p:sldId id="275" r:id="rId12"/>
    <p:sldId id="276" r:id="rId13"/>
    <p:sldId id="277" r:id="rId14"/>
    <p:sldId id="263" r:id="rId15"/>
    <p:sldId id="264" r:id="rId16"/>
    <p:sldId id="283" r:id="rId17"/>
    <p:sldId id="285" r:id="rId18"/>
    <p:sldId id="287" r:id="rId19"/>
    <p:sldId id="268" r:id="rId20"/>
    <p:sldId id="281" r:id="rId21"/>
    <p:sldId id="265" r:id="rId22"/>
    <p:sldId id="286" r:id="rId23"/>
    <p:sldId id="279" r:id="rId24"/>
    <p:sldId id="280" r:id="rId25"/>
    <p:sldId id="288" r:id="rId26"/>
    <p:sldId id="269" r:id="rId27"/>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1A3521-7CA7-43D8-87F6-9071070BB40D}" v="11" dt="2024-05-01T14:11:49.805"/>
    <p1510:client id="{30EAF1C9-1099-4C06-93B7-AD0F6673B61E}" v="251" dt="2024-05-01T17:53:44.665"/>
    <p1510:client id="{4BE14749-595D-4B94-B612-102A3BCC43D2}" v="408" dt="2024-05-01T21:02:15.530"/>
    <p1510:client id="{4DAAFE4E-08D3-4E68-AFA1-46493F67DD7C}" v="65" dt="2024-05-01T21:00:07.007"/>
    <p1510:client id="{7A4A8BA4-BDEA-40CD-8429-08B722B1AE47}" v="44" dt="2024-05-01T20:07:28.014"/>
    <p1510:client id="{B556C0DE-D92F-44FA-91D4-21199AE7D5B0}" v="94" dt="2024-05-01T20:54:48.215"/>
    <p1510:client id="{CC1C4500-49DD-4802-8BB2-5C959AFE7B58}" v="5" dt="2024-05-01T21:32:15.193"/>
    <p1510:client id="{D428E576-167B-4213-B343-FC57B1466858}" v="147" dt="2024-05-01T21:36:38.101"/>
    <p1510:client id="{E1465C94-F460-4700-BC91-1CA572A2255F}" v="13" dt="2024-05-01T21:34:55.309"/>
    <p1510:client id="{F93D0313-C212-4DE6-87B0-DC49FA61D2F8}" v="601" dt="2024-05-01T20:42:39.324"/>
    <p1510:client id="{FA21A22D-1F06-40AB-83A2-E0C4DD07E362}" v="396" dt="2024-05-01T20:39:01.244"/>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4345" autoAdjust="0"/>
  </p:normalViewPr>
  <p:slideViewPr>
    <p:cSldViewPr snapToGrid="0">
      <p:cViewPr varScale="1">
        <p:scale>
          <a:sx n="44" d="100"/>
          <a:sy n="44" d="100"/>
        </p:scale>
        <p:origin x="1065" y="30"/>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media/image1.jpe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9563" cy="5159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0366375" y="0"/>
            <a:ext cx="7929563" cy="515938"/>
          </a:xfrm>
          <a:prstGeom prst="rect">
            <a:avLst/>
          </a:prstGeom>
        </p:spPr>
        <p:txBody>
          <a:bodyPr vert="horz" lIns="91440" tIns="45720" rIns="91440" bIns="45720" rtlCol="0"/>
          <a:lstStyle>
            <a:lvl1pPr algn="r">
              <a:defRPr sz="1200"/>
            </a:lvl1pPr>
          </a:lstStyle>
          <a:p>
            <a:fld id="{F4D7CB5E-6C86-4690-A55A-BBDCEC8FB005}" type="datetimeFigureOut">
              <a:rPr lang="en-US" smtClean="0"/>
              <a:t>5/1/2024</a:t>
            </a:fld>
            <a:endParaRPr lang="en-US"/>
          </a:p>
        </p:txBody>
      </p:sp>
      <p:sp>
        <p:nvSpPr>
          <p:cNvPr id="4" name="Slide Image Placeholder 3"/>
          <p:cNvSpPr>
            <a:spLocks noGrp="1" noRot="1" noChangeAspect="1"/>
          </p:cNvSpPr>
          <p:nvPr>
            <p:ph type="sldImg" idx="2"/>
          </p:nvPr>
        </p:nvSpPr>
        <p:spPr>
          <a:xfrm>
            <a:off x="6061075" y="1287463"/>
            <a:ext cx="6178550" cy="3476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830388" y="4956175"/>
            <a:ext cx="14639925" cy="4056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83763"/>
            <a:ext cx="7929563" cy="5159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0366375" y="9783763"/>
            <a:ext cx="7929563" cy="515937"/>
          </a:xfrm>
          <a:prstGeom prst="rect">
            <a:avLst/>
          </a:prstGeom>
        </p:spPr>
        <p:txBody>
          <a:bodyPr vert="horz" lIns="91440" tIns="45720" rIns="91440" bIns="45720" rtlCol="0" anchor="b"/>
          <a:lstStyle>
            <a:lvl1pPr algn="r">
              <a:defRPr sz="1200"/>
            </a:lvl1pPr>
          </a:lstStyle>
          <a:p>
            <a:fld id="{63695B39-46D3-4F23-9D3B-573927FAB7D9}" type="slidenum">
              <a:rPr lang="en-US" smtClean="0"/>
              <a:t>‹#›</a:t>
            </a:fld>
            <a:endParaRPr lang="en-US"/>
          </a:p>
        </p:txBody>
      </p:sp>
    </p:spTree>
    <p:extLst>
      <p:ext uri="{BB962C8B-B14F-4D97-AF65-F5344CB8AC3E}">
        <p14:creationId xmlns:p14="http://schemas.microsoft.com/office/powerpoint/2010/main" val="11104202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commence this presentation, we would like to introduce our project titled "Standardizing Clinical Data: Terminology Selection for Hypertensive Urgency Documentation," where we, the Health Info Hunters, have delved into the critical analysis of health informatic standards and terminologies. Our team, consisting of Amulya </a:t>
            </a:r>
            <a:r>
              <a:rPr lang="en-US" dirty="0" err="1"/>
              <a:t>Ragula</a:t>
            </a:r>
            <a:r>
              <a:rPr lang="en-US" dirty="0"/>
              <a:t>, Deepthi Mallepally, </a:t>
            </a:r>
            <a:r>
              <a:rPr lang="en-US" dirty="0" err="1"/>
              <a:t>Durgaprasad</a:t>
            </a:r>
            <a:r>
              <a:rPr lang="en-US" dirty="0"/>
              <a:t> Bukka, Naga </a:t>
            </a:r>
            <a:r>
              <a:rPr lang="en-US" dirty="0" err="1"/>
              <a:t>Hemasree</a:t>
            </a:r>
            <a:r>
              <a:rPr lang="en-US" dirty="0"/>
              <a:t> </a:t>
            </a:r>
            <a:r>
              <a:rPr lang="en-US" dirty="0" err="1"/>
              <a:t>Sravanam</a:t>
            </a:r>
            <a:r>
              <a:rPr lang="en-US" dirty="0"/>
              <a:t>, and </a:t>
            </a:r>
            <a:r>
              <a:rPr lang="en-US" dirty="0" err="1"/>
              <a:t>Srija</a:t>
            </a:r>
            <a:r>
              <a:rPr lang="en-US" dirty="0"/>
              <a:t> </a:t>
            </a:r>
            <a:r>
              <a:rPr lang="en-US" dirty="0" err="1"/>
              <a:t>Dammanagari</a:t>
            </a:r>
            <a:r>
              <a:rPr lang="en-US" dirty="0"/>
              <a:t>, has meticulously evaluated the integration of essential terminologies such as SNOMED CT, LOINC, </a:t>
            </a:r>
            <a:r>
              <a:rPr lang="en-US" dirty="0" err="1"/>
              <a:t>RxNorm</a:t>
            </a:r>
            <a:r>
              <a:rPr lang="en-US" dirty="0"/>
              <a:t>, and ICD-10. These standards are not merely tools for documentation but are the very threads weaving through the fabric of patient care, enabling precise communication and data analytics in the management of hypertensive urgency within clinical settings. Join us as we navigate through the intricate pathways of selecting and implementing these terminologies to ensure high-quality, interoperable health information exchange.</a:t>
            </a:r>
          </a:p>
        </p:txBody>
      </p:sp>
      <p:sp>
        <p:nvSpPr>
          <p:cNvPr id="4" name="Slide Number Placeholder 3"/>
          <p:cNvSpPr>
            <a:spLocks noGrp="1"/>
          </p:cNvSpPr>
          <p:nvPr>
            <p:ph type="sldNum" sz="quarter" idx="5"/>
          </p:nvPr>
        </p:nvSpPr>
        <p:spPr/>
        <p:txBody>
          <a:bodyPr/>
          <a:lstStyle/>
          <a:p>
            <a:fld id="{63695B39-46D3-4F23-9D3B-573927FAB7D9}" type="slidenum">
              <a:rPr lang="en-US" smtClean="0"/>
              <a:t>1</a:t>
            </a:fld>
            <a:endParaRPr lang="en-US"/>
          </a:p>
        </p:txBody>
      </p:sp>
    </p:spTree>
    <p:extLst>
      <p:ext uri="{BB962C8B-B14F-4D97-AF65-F5344CB8AC3E}">
        <p14:creationId xmlns:p14="http://schemas.microsoft.com/office/powerpoint/2010/main" val="10621130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solidFill>
                  <a:srgbClr val="000000"/>
                </a:solidFill>
                <a:effectLst/>
                <a:latin typeface="Times New Roman" panose="02020603050405020304" pitchFamily="18" charset="0"/>
                <a:ea typeface="Times New Roman" panose="02020603050405020304" pitchFamily="18" charset="0"/>
              </a:rPr>
              <a:t>WHO's International Classification of Diseases system (ICD) pre-dates these other terminology systems, with the first edition published in 1893. Updated periodically, the current tenth revision (ICD-10) contains around 55,000 diagnosis codes in a hierarchy that aims to classify all diseases and related health problems. Underpinning population health statistics and administrative systems globally, ICD provides an overarching map of morbidity and mortality. The upcoming shift to ICD-11 will incorporate modern insights from clinical medicine and parallel terminologies such as SNOMED CT.</a:t>
            </a:r>
          </a:p>
          <a:p>
            <a:endParaRPr lang="en-US" dirty="0"/>
          </a:p>
        </p:txBody>
      </p:sp>
      <p:sp>
        <p:nvSpPr>
          <p:cNvPr id="4" name="Slide Number Placeholder 3"/>
          <p:cNvSpPr>
            <a:spLocks noGrp="1"/>
          </p:cNvSpPr>
          <p:nvPr>
            <p:ph type="sldNum" sz="quarter" idx="5"/>
          </p:nvPr>
        </p:nvSpPr>
        <p:spPr/>
        <p:txBody>
          <a:bodyPr/>
          <a:lstStyle/>
          <a:p>
            <a:fld id="{63695B39-46D3-4F23-9D3B-573927FAB7D9}" type="slidenum">
              <a:rPr lang="en-US" smtClean="0"/>
              <a:t>10</a:t>
            </a:fld>
            <a:endParaRPr lang="en-US"/>
          </a:p>
        </p:txBody>
      </p:sp>
    </p:spTree>
    <p:extLst>
      <p:ext uri="{BB962C8B-B14F-4D97-AF65-F5344CB8AC3E}">
        <p14:creationId xmlns:p14="http://schemas.microsoft.com/office/powerpoint/2010/main" val="24224632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delve into the essential terminologies that serve as the backbone of health informatics and patient care management.</a:t>
            </a:r>
          </a:p>
        </p:txBody>
      </p:sp>
      <p:sp>
        <p:nvSpPr>
          <p:cNvPr id="4" name="Slide Number Placeholder 3"/>
          <p:cNvSpPr>
            <a:spLocks noGrp="1"/>
          </p:cNvSpPr>
          <p:nvPr>
            <p:ph type="sldNum" sz="quarter" idx="5"/>
          </p:nvPr>
        </p:nvSpPr>
        <p:spPr/>
        <p:txBody>
          <a:bodyPr/>
          <a:lstStyle/>
          <a:p>
            <a:fld id="{63695B39-46D3-4F23-9D3B-573927FAB7D9}" type="slidenum">
              <a:rPr lang="en-US" smtClean="0"/>
              <a:t>11</a:t>
            </a:fld>
            <a:endParaRPr lang="en-US"/>
          </a:p>
        </p:txBody>
      </p:sp>
    </p:spTree>
    <p:extLst>
      <p:ext uri="{BB962C8B-B14F-4D97-AF65-F5344CB8AC3E}">
        <p14:creationId xmlns:p14="http://schemas.microsoft.com/office/powerpoint/2010/main" val="13580464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SNOMED CT: With its expansive clinical content of over 311,000 concepts, SNOMED CT captures comprehensive clinical details such as symptoms, diagnoses, and treatments. Its uniform representation of patient information and clinical findings ensures consistency and accuracy in healthcare data management.</a:t>
            </a:r>
          </a:p>
          <a:p>
            <a:endParaRPr lang="en-US" dirty="0">
              <a:cs typeface="+mn-lt"/>
            </a:endParaRPr>
          </a:p>
          <a:p>
            <a:r>
              <a:rPr lang="en-US" dirty="0"/>
              <a:t>2. LOINC: As an emergent standard for encoding clinical observations, LOINC encompasses over 30,000 terms for measurements like blood pressure and lab results. Its increasing prevalence in medical reporting ensures interoperability of lab results, facilitating seamless communication and data exchange across different healthcare systems.</a:t>
            </a:r>
          </a:p>
          <a:p>
            <a:endParaRPr lang="en-US" dirty="0">
              <a:latin typeface="Calibri"/>
              <a:ea typeface="Calibri"/>
              <a:cs typeface="Calibri"/>
            </a:endParaRPr>
          </a:p>
        </p:txBody>
      </p:sp>
      <p:sp>
        <p:nvSpPr>
          <p:cNvPr id="4" name="Slide Number Placeholder 3"/>
          <p:cNvSpPr>
            <a:spLocks noGrp="1"/>
          </p:cNvSpPr>
          <p:nvPr>
            <p:ph type="sldNum" sz="quarter" idx="5"/>
          </p:nvPr>
        </p:nvSpPr>
        <p:spPr/>
        <p:txBody>
          <a:bodyPr/>
          <a:lstStyle/>
          <a:p>
            <a:fld id="{63695B39-46D3-4F23-9D3B-573927FAB7D9}" type="slidenum">
              <a:rPr lang="en-US" smtClean="0"/>
              <a:t>12</a:t>
            </a:fld>
            <a:endParaRPr lang="en-US"/>
          </a:p>
        </p:txBody>
      </p:sp>
    </p:spTree>
    <p:extLst>
      <p:ext uri="{BB962C8B-B14F-4D97-AF65-F5344CB8AC3E}">
        <p14:creationId xmlns:p14="http://schemas.microsoft.com/office/powerpoint/2010/main" val="3152794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RxNorm</a:t>
            </a:r>
            <a:r>
              <a:rPr lang="en-US" dirty="0"/>
              <a:t>: Serving as a standardized terminology for medication names, </a:t>
            </a:r>
            <a:r>
              <a:rPr lang="en-US" dirty="0" err="1"/>
              <a:t>RxNorm</a:t>
            </a:r>
            <a:r>
              <a:rPr lang="en-US" dirty="0"/>
              <a:t> aids in the clear communication of prescription information. By integrating a wide range of drug vocabularies, it ensures consistent medication data across electronic health records (EHRs) and prescribing systems, enhancing patient safety and medication management.4. </a:t>
            </a:r>
          </a:p>
          <a:p>
            <a:endParaRPr lang="en-US" dirty="0"/>
          </a:p>
          <a:p>
            <a:r>
              <a:rPr lang="en-US" dirty="0"/>
              <a:t>ICD-10: Recognized as the global benchmark for disease classification and supported by the World Health Organization (WHO), ICD-10 provides more than 50,000 diagnosis codes for detailed disease classification. Instrumental in healthcare documentation and billing, ICD-10 facilitates accurate diagnosis reporting and reimbursement processes, supporting effective healthcare delivery and resource allocation.</a:t>
            </a:r>
          </a:p>
        </p:txBody>
      </p:sp>
      <p:sp>
        <p:nvSpPr>
          <p:cNvPr id="4" name="Slide Number Placeholder 3"/>
          <p:cNvSpPr>
            <a:spLocks noGrp="1"/>
          </p:cNvSpPr>
          <p:nvPr>
            <p:ph type="sldNum" sz="quarter" idx="5"/>
          </p:nvPr>
        </p:nvSpPr>
        <p:spPr/>
        <p:txBody>
          <a:bodyPr/>
          <a:lstStyle/>
          <a:p>
            <a:fld id="{63695B39-46D3-4F23-9D3B-573927FAB7D9}" type="slidenum">
              <a:rPr lang="en-US" smtClean="0"/>
              <a:t>13</a:t>
            </a:fld>
            <a:endParaRPr lang="en-US"/>
          </a:p>
        </p:txBody>
      </p:sp>
    </p:spTree>
    <p:extLst>
      <p:ext uri="{BB962C8B-B14F-4D97-AF65-F5344CB8AC3E}">
        <p14:creationId xmlns:p14="http://schemas.microsoft.com/office/powerpoint/2010/main" val="4003435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turn our attention to the valuable insights and lessons learned from implementing key health informatics standards.</a:t>
            </a:r>
          </a:p>
        </p:txBody>
      </p:sp>
      <p:sp>
        <p:nvSpPr>
          <p:cNvPr id="4" name="Slide Number Placeholder 3"/>
          <p:cNvSpPr>
            <a:spLocks noGrp="1"/>
          </p:cNvSpPr>
          <p:nvPr>
            <p:ph type="sldNum" sz="quarter" idx="5"/>
          </p:nvPr>
        </p:nvSpPr>
        <p:spPr/>
        <p:txBody>
          <a:bodyPr/>
          <a:lstStyle/>
          <a:p>
            <a:fld id="{63695B39-46D3-4F23-9D3B-573927FAB7D9}" type="slidenum">
              <a:rPr lang="en-US" smtClean="0"/>
              <a:t>14</a:t>
            </a:fld>
            <a:endParaRPr lang="en-US"/>
          </a:p>
        </p:txBody>
      </p:sp>
    </p:spTree>
    <p:extLst>
      <p:ext uri="{BB962C8B-B14F-4D97-AF65-F5344CB8AC3E}">
        <p14:creationId xmlns:p14="http://schemas.microsoft.com/office/powerpoint/2010/main" val="19198531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healthcare coding, challenges arise from varying terminology and unclear codes used by professionals, leading to confusion and inaccuracies in documentation. Standardization is crucial to address these issues, ensuring consistency in communication and record-keeping. It also facilitates accurate data exchange between healthcare providers and systems, reducing errors and improving patient care outcomes. However, despite the recognition of standards like SNOMED CT, LOINC, </a:t>
            </a:r>
            <a:r>
              <a:rPr lang="en-US" err="1"/>
              <a:t>RxNorm</a:t>
            </a:r>
            <a:r>
              <a:rPr lang="en-US"/>
              <a:t>, and ICD-10, their full integration into all healthcare systems and interoperability frameworks may be lacking, complicating data exchange with systems prioritizing different terminologies or standards, such as HL7. This highlights the need for enhanced efforts to promote standardization and interoperability across healthcare systems for better patient care coordination.</a:t>
            </a:r>
          </a:p>
          <a:p>
            <a:endParaRPr lang="en-US"/>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63695B39-46D3-4F23-9D3B-573927FAB7D9}" type="slidenum">
              <a:rPr lang="en-US" smtClean="0"/>
              <a:t>15</a:t>
            </a:fld>
            <a:endParaRPr lang="en-US"/>
          </a:p>
        </p:txBody>
      </p:sp>
    </p:spTree>
    <p:extLst>
      <p:ext uri="{BB962C8B-B14F-4D97-AF65-F5344CB8AC3E}">
        <p14:creationId xmlns:p14="http://schemas.microsoft.com/office/powerpoint/2010/main" val="896798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Collaborative efforts in healthcare are directed towards optimizing health information management and improving patient care outcomes. Through initiatives aimed at standardizing terminology and refining coding practices, healthcare organizations streamline processes, leading to more efficient workflows and bolstered data integrity. This standardization ensures that everyone within the healthcare ecosystem speaks the same language, akin to organizing a cluttered desk, making information easier to manage and access. Furthermore, collaborative endeavors seek to enhance patient care quality by training healthcare workers and standardizing terminology. By ensuring accurate documentation, improved communication, and more effective care delivery, these efforts contribute to better patient outcomes. It's akin to establishing a common language in patient care, where clear communication leads to enhanced understanding and treatment effectiveness.</a:t>
            </a:r>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63695B39-46D3-4F23-9D3B-573927FAB7D9}" type="slidenum">
              <a:rPr lang="en-US" smtClean="0"/>
              <a:t>16</a:t>
            </a:fld>
            <a:endParaRPr lang="en-US"/>
          </a:p>
        </p:txBody>
      </p:sp>
    </p:spTree>
    <p:extLst>
      <p:ext uri="{BB962C8B-B14F-4D97-AF65-F5344CB8AC3E}">
        <p14:creationId xmlns:p14="http://schemas.microsoft.com/office/powerpoint/2010/main" val="42187930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challenges associated with SNOMED CT and LOINC underscore the complexities of healthcare coding standards. SNOMED CT's extensive vocabulary, while comprehensive, presents hurdles in data interpretation and exchange due to unfamiliar terms or concepts. Its intricate hierarchies and relationships add another layer of complexity, potentially leading to errors in navigation and use. Similarly, LOINC's limitations in coverage mean that not every laboratory test or procedure is encompassed, resulting in gaps in data coding and interoperability. Moreover, the necessity for regular updates to reflect advances in medical technology poses maintenance challenges, complicating efforts to ensure consistency. These challenges highlight the ongoing efforts required to address the intricacies of healthcare coding standards and optimize their effectiveness in facilitating accurate data management and exchange within the healthcare ecosystem.</a:t>
            </a:r>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63695B39-46D3-4F23-9D3B-573927FAB7D9}" type="slidenum">
              <a:rPr lang="en-US" smtClean="0"/>
              <a:t>17</a:t>
            </a:fld>
            <a:endParaRPr lang="en-US"/>
          </a:p>
        </p:txBody>
      </p:sp>
    </p:spTree>
    <p:extLst>
      <p:ext uri="{BB962C8B-B14F-4D97-AF65-F5344CB8AC3E}">
        <p14:creationId xmlns:p14="http://schemas.microsoft.com/office/powerpoint/2010/main" val="23964357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challenges associated with </a:t>
            </a:r>
            <a:r>
              <a:rPr lang="en-US" err="1"/>
              <a:t>RxNorm</a:t>
            </a:r>
            <a:r>
              <a:rPr lang="en-US"/>
              <a:t> and ICD-10 highlight the intricacies of healthcare coding systems. </a:t>
            </a:r>
            <a:r>
              <a:rPr lang="en-US" err="1"/>
              <a:t>RxNorm's</a:t>
            </a:r>
            <a:r>
              <a:rPr lang="en-US"/>
              <a:t> incomplete drug coverage presents difficulties in accurately documenting medications, potentially impacting patient care. Additionally, the complex mapping process required for integrating </a:t>
            </a:r>
            <a:r>
              <a:rPr lang="en-US" err="1"/>
              <a:t>RxNorm</a:t>
            </a:r>
            <a:r>
              <a:rPr lang="en-US"/>
              <a:t> with other drug terminologies introduces further challenges, leading to discrepancies in data exchange. On the other hand, ICD-10's limited specificity poses obstacles in capturing nuanced clinical conditions with the necessary granularity, affecting documentation accuracy and reimbursement processes. Moreover, transitioning to ICD-10 requires staff training and system updates, resulting in temporary disruptions in workflow and coding accuracy. These challenges underscore the importance of collaborative efforts to address the complexities of healthcare coding standards and optimize their effectiveness in facilitating accurate data management within the healthcare ecosystem.</a:t>
            </a:r>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63695B39-46D3-4F23-9D3B-573927FAB7D9}" type="slidenum">
              <a:rPr lang="en-US" smtClean="0"/>
              <a:t>18</a:t>
            </a:fld>
            <a:endParaRPr lang="en-US"/>
          </a:p>
        </p:txBody>
      </p:sp>
    </p:spTree>
    <p:extLst>
      <p:ext uri="{BB962C8B-B14F-4D97-AF65-F5344CB8AC3E}">
        <p14:creationId xmlns:p14="http://schemas.microsoft.com/office/powerpoint/2010/main" val="1794415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Due to the inadequacy of training and the complexity of medical terminology, practitioners in the healthcare industry frequently encounter enormous challenges. Due to its intricacy, there may be mistakes made in patient documentation as a result of improper application and interpretation of vital medical information.</a:t>
            </a:r>
          </a:p>
        </p:txBody>
      </p:sp>
      <p:sp>
        <p:nvSpPr>
          <p:cNvPr id="4" name="Slide Number Placeholder 3"/>
          <p:cNvSpPr>
            <a:spLocks noGrp="1"/>
          </p:cNvSpPr>
          <p:nvPr>
            <p:ph type="sldNum" sz="quarter" idx="5"/>
          </p:nvPr>
        </p:nvSpPr>
        <p:spPr/>
        <p:txBody>
          <a:bodyPr/>
          <a:lstStyle/>
          <a:p>
            <a:fld id="{63695B39-46D3-4F23-9D3B-573927FAB7D9}" type="slidenum">
              <a:rPr lang="en-US" smtClean="0"/>
              <a:t>19</a:t>
            </a:fld>
            <a:endParaRPr lang="en-US"/>
          </a:p>
        </p:txBody>
      </p:sp>
    </p:spTree>
    <p:extLst>
      <p:ext uri="{BB962C8B-B14F-4D97-AF65-F5344CB8AC3E}">
        <p14:creationId xmlns:p14="http://schemas.microsoft.com/office/powerpoint/2010/main" val="2512291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65-year-old patient presented with a chief complaint of headache and was diagnosed with hypertensive urgency after being found with a blood pressure of 190/130 mmHg. The patient's background includes a decade-long history of smoking and no consumption of alcohol, with no previous medical or medication history. However, there is a family history notable for diabetes mellitus and hypertension. Upon physical examination, no abnormalities were noted. Following the diagnosis, the clinician prescribed 0.2 mg of clonidine and admitted the patient to the hospital for close monitoring. It was also advised that the nurse record the patient's blood pressure every four hours. This directive, along with all patient-related information and clinician's notes, has been meticulously updated in the electronic health records (EHR). The nursing staff, adhering to the instructions found within the EHR, have been diligent in measuring and recording the blood pressure at the specified intervals. All nursing observations are to be detailed in the nursing notes, with subsequent updates relayed back to the EHR, ensuring a seamless flow of information between nursing staff and clinicians for optimal patient care.</a:t>
            </a:r>
          </a:p>
        </p:txBody>
      </p:sp>
      <p:sp>
        <p:nvSpPr>
          <p:cNvPr id="4" name="Slide Number Placeholder 3"/>
          <p:cNvSpPr>
            <a:spLocks noGrp="1"/>
          </p:cNvSpPr>
          <p:nvPr>
            <p:ph type="sldNum" sz="quarter" idx="5"/>
          </p:nvPr>
        </p:nvSpPr>
        <p:spPr/>
        <p:txBody>
          <a:bodyPr/>
          <a:lstStyle/>
          <a:p>
            <a:fld id="{63695B39-46D3-4F23-9D3B-573927FAB7D9}" type="slidenum">
              <a:rPr lang="en-US" smtClean="0"/>
              <a:t>2</a:t>
            </a:fld>
            <a:endParaRPr lang="en-US"/>
          </a:p>
        </p:txBody>
      </p:sp>
    </p:spTree>
    <p:extLst>
      <p:ext uri="{BB962C8B-B14F-4D97-AF65-F5344CB8AC3E}">
        <p14:creationId xmlns:p14="http://schemas.microsoft.com/office/powerpoint/2010/main" val="8865071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part of our effort to improve medical terminology, we evaluate and improve the phrases we use. Through thorough assessments and matching language to project-specific specifications, we make sure that the terms we use is not only up to date but also best suited to our needs. Furthermore, by creating strong mapping methods and making sure our terminologies receive frequent updates and revisions, we're enhancing the consistency and interoperability among healthcare systems.</a:t>
            </a:r>
          </a:p>
        </p:txBody>
      </p:sp>
      <p:sp>
        <p:nvSpPr>
          <p:cNvPr id="4" name="Slide Number Placeholder 3"/>
          <p:cNvSpPr>
            <a:spLocks noGrp="1"/>
          </p:cNvSpPr>
          <p:nvPr>
            <p:ph type="sldNum" sz="quarter" idx="5"/>
          </p:nvPr>
        </p:nvSpPr>
        <p:spPr/>
        <p:txBody>
          <a:bodyPr/>
          <a:lstStyle/>
          <a:p>
            <a:fld id="{63695B39-46D3-4F23-9D3B-573927FAB7D9}" type="slidenum">
              <a:rPr lang="en-US" smtClean="0"/>
              <a:t>20</a:t>
            </a:fld>
            <a:endParaRPr lang="en-US"/>
          </a:p>
        </p:txBody>
      </p:sp>
    </p:spTree>
    <p:extLst>
      <p:ext uri="{BB962C8B-B14F-4D97-AF65-F5344CB8AC3E}">
        <p14:creationId xmlns:p14="http://schemas.microsoft.com/office/powerpoint/2010/main" val="14122825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order to tackle these obstacles, we have devised an innovative approach. Initially, we are launching campaigns to create consensus on terminology and codes that guarantee uniformity in a range of healthcare contexts. Second, we are concentrating on enhancing healthcare workers' education and training. By providing them with the skills they need to utilize these complicated terminology successfully, this method will improve patient care and medical documentation accuracy.</a:t>
            </a:r>
          </a:p>
        </p:txBody>
      </p:sp>
      <p:sp>
        <p:nvSpPr>
          <p:cNvPr id="4" name="Slide Number Placeholder 3"/>
          <p:cNvSpPr>
            <a:spLocks noGrp="1"/>
          </p:cNvSpPr>
          <p:nvPr>
            <p:ph type="sldNum" sz="quarter" idx="5"/>
          </p:nvPr>
        </p:nvSpPr>
        <p:spPr/>
        <p:txBody>
          <a:bodyPr/>
          <a:lstStyle/>
          <a:p>
            <a:fld id="{63695B39-46D3-4F23-9D3B-573927FAB7D9}" type="slidenum">
              <a:rPr lang="en-US" smtClean="0"/>
              <a:t>21</a:t>
            </a:fld>
            <a:endParaRPr lang="en-US"/>
          </a:p>
        </p:txBody>
      </p:sp>
    </p:spTree>
    <p:extLst>
      <p:ext uri="{BB962C8B-B14F-4D97-AF65-F5344CB8AC3E}">
        <p14:creationId xmlns:p14="http://schemas.microsoft.com/office/powerpoint/2010/main" val="2236102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we draw to a close, it is evident that thoughtful standardization, extensive educational initiatives, and ongoing terminologies improvement are the keys to addressing the problems associated with healthcare terms. These initiatives improve the standard of healthcare service while also demystifying the intricate world of medical jargon. Our goals are to enhance patient outcomes and optimize healthcare procedures over the board by standardizing terminology and allocating resources towards thorough training and updates. Together, let's keep tackling obstacles and turn them into chances for healthcare progress.</a:t>
            </a:r>
          </a:p>
        </p:txBody>
      </p:sp>
      <p:sp>
        <p:nvSpPr>
          <p:cNvPr id="4" name="Slide Number Placeholder 3"/>
          <p:cNvSpPr>
            <a:spLocks noGrp="1"/>
          </p:cNvSpPr>
          <p:nvPr>
            <p:ph type="sldNum" sz="quarter" idx="5"/>
          </p:nvPr>
        </p:nvSpPr>
        <p:spPr/>
        <p:txBody>
          <a:bodyPr/>
          <a:lstStyle/>
          <a:p>
            <a:fld id="{63695B39-46D3-4F23-9D3B-573927FAB7D9}" type="slidenum">
              <a:rPr lang="en-US" smtClean="0"/>
              <a:t>22</a:t>
            </a:fld>
            <a:endParaRPr lang="en-US"/>
          </a:p>
        </p:txBody>
      </p:sp>
    </p:spTree>
    <p:extLst>
      <p:ext uri="{BB962C8B-B14F-4D97-AF65-F5344CB8AC3E}">
        <p14:creationId xmlns:p14="http://schemas.microsoft.com/office/powerpoint/2010/main" val="1747865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foundation of effective healthcare is interoperable data, which permits smooth communication between various systems and specialists. We remove obstacles by using standardized terminology, making sure that nurses and professionals alike communicate in the same language. This clarity is crucial for boosting clinical decision-making, streamlining healthcare procedures, and lowering mistake rates. In the end, interoperable data is about more than efficiency—it's about maximizing treatment and guaranteeing patient safety in all healthcare settings.</a:t>
            </a:r>
          </a:p>
        </p:txBody>
      </p:sp>
      <p:sp>
        <p:nvSpPr>
          <p:cNvPr id="4" name="Slide Number Placeholder 3"/>
          <p:cNvSpPr>
            <a:spLocks noGrp="1"/>
          </p:cNvSpPr>
          <p:nvPr>
            <p:ph type="sldNum" sz="quarter" idx="5"/>
          </p:nvPr>
        </p:nvSpPr>
        <p:spPr/>
        <p:txBody>
          <a:bodyPr/>
          <a:lstStyle/>
          <a:p>
            <a:fld id="{63695B39-46D3-4F23-9D3B-573927FAB7D9}" type="slidenum">
              <a:rPr lang="en-US" smtClean="0"/>
              <a:t>23</a:t>
            </a:fld>
            <a:endParaRPr lang="en-US"/>
          </a:p>
        </p:txBody>
      </p:sp>
    </p:spTree>
    <p:extLst>
      <p:ext uri="{BB962C8B-B14F-4D97-AF65-F5344CB8AC3E}">
        <p14:creationId xmlns:p14="http://schemas.microsoft.com/office/powerpoint/2010/main" val="30732274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We're using data to revolutionize healthcare through the field of health informatics. Standardizing clinical data helps to provide a platform for evidence-based practices by ensuring uniformity and clarity across health records. The goal of integrated care is supported by this standardization, which links and simplifies patient care procedures using healthcare IT. By embracing these developments, we're opening the door to a future in healthcare that is more patient-centered, informed, and efficient.</a:t>
            </a:r>
          </a:p>
        </p:txBody>
      </p:sp>
      <p:sp>
        <p:nvSpPr>
          <p:cNvPr id="4" name="Slide Number Placeholder 3"/>
          <p:cNvSpPr>
            <a:spLocks noGrp="1"/>
          </p:cNvSpPr>
          <p:nvPr>
            <p:ph type="sldNum" sz="quarter" idx="5"/>
          </p:nvPr>
        </p:nvSpPr>
        <p:spPr/>
        <p:txBody>
          <a:bodyPr/>
          <a:lstStyle/>
          <a:p>
            <a:fld id="{63695B39-46D3-4F23-9D3B-573927FAB7D9}" type="slidenum">
              <a:rPr lang="en-US" smtClean="0"/>
              <a:t>24</a:t>
            </a:fld>
            <a:endParaRPr lang="en-US"/>
          </a:p>
        </p:txBody>
      </p:sp>
    </p:spTree>
    <p:extLst>
      <p:ext uri="{BB962C8B-B14F-4D97-AF65-F5344CB8AC3E}">
        <p14:creationId xmlns:p14="http://schemas.microsoft.com/office/powerpoint/2010/main" val="32355808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Please refer to these references for more information.</a:t>
            </a:r>
          </a:p>
        </p:txBody>
      </p:sp>
      <p:sp>
        <p:nvSpPr>
          <p:cNvPr id="4" name="Slide Number Placeholder 3"/>
          <p:cNvSpPr>
            <a:spLocks noGrp="1"/>
          </p:cNvSpPr>
          <p:nvPr>
            <p:ph type="sldNum" sz="quarter" idx="5"/>
          </p:nvPr>
        </p:nvSpPr>
        <p:spPr/>
        <p:txBody>
          <a:bodyPr/>
          <a:lstStyle/>
          <a:p>
            <a:fld id="{63695B39-46D3-4F23-9D3B-573927FAB7D9}" type="slidenum">
              <a:rPr lang="en-US" smtClean="0"/>
              <a:t>25</a:t>
            </a:fld>
            <a:endParaRPr lang="en-US"/>
          </a:p>
        </p:txBody>
      </p:sp>
    </p:spTree>
    <p:extLst>
      <p:ext uri="{BB962C8B-B14F-4D97-AF65-F5344CB8AC3E}">
        <p14:creationId xmlns:p14="http://schemas.microsoft.com/office/powerpoint/2010/main" val="31869490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"Thank you , and we look forward to your questions and further discussion!"</a:t>
            </a:r>
          </a:p>
        </p:txBody>
      </p:sp>
      <p:sp>
        <p:nvSpPr>
          <p:cNvPr id="4" name="Slide Number Placeholder 3"/>
          <p:cNvSpPr>
            <a:spLocks noGrp="1"/>
          </p:cNvSpPr>
          <p:nvPr>
            <p:ph type="sldNum" sz="quarter" idx="5"/>
          </p:nvPr>
        </p:nvSpPr>
        <p:spPr/>
        <p:txBody>
          <a:bodyPr/>
          <a:lstStyle/>
          <a:p>
            <a:fld id="{63695B39-46D3-4F23-9D3B-573927FAB7D9}" type="slidenum">
              <a:rPr lang="en-US" smtClean="0"/>
              <a:t>26</a:t>
            </a:fld>
            <a:endParaRPr lang="en-US"/>
          </a:p>
        </p:txBody>
      </p:sp>
    </p:spTree>
    <p:extLst>
      <p:ext uri="{BB962C8B-B14F-4D97-AF65-F5344CB8AC3E}">
        <p14:creationId xmlns:p14="http://schemas.microsoft.com/office/powerpoint/2010/main" val="3924477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use case of a senior patient with hypertensive urgency, the importance of precise and standardized terminology cannot be overstated. Hypertension is a prevalent condition that, if not accurately identified and managed, can escalate into life-threatening complications. By employing standardized terminologies such as SNOMED CT for clinical observations, LOINC for lab results, </a:t>
            </a:r>
            <a:r>
              <a:rPr lang="en-US" dirty="0" err="1"/>
              <a:t>RxNorm</a:t>
            </a:r>
            <a:r>
              <a:rPr lang="en-US" dirty="0"/>
              <a:t> for medication consistency, and ICD-10 for diagnostic classification, clinicians are equipped with a robust framework ensuring that the patient's high blood pressure is meticulously recorded, monitored, and treated. These standards underpin the interoperability of electronic health records, facilitating clear communication and collaboration across healthcare providers, which is essential for the effective management and treatment of hypertension and its associated risks.</a:t>
            </a:r>
          </a:p>
        </p:txBody>
      </p:sp>
      <p:sp>
        <p:nvSpPr>
          <p:cNvPr id="4" name="Slide Number Placeholder 3"/>
          <p:cNvSpPr>
            <a:spLocks noGrp="1"/>
          </p:cNvSpPr>
          <p:nvPr>
            <p:ph type="sldNum" sz="quarter" idx="5"/>
          </p:nvPr>
        </p:nvSpPr>
        <p:spPr/>
        <p:txBody>
          <a:bodyPr/>
          <a:lstStyle/>
          <a:p>
            <a:fld id="{63695B39-46D3-4F23-9D3B-573927FAB7D9}" type="slidenum">
              <a:rPr lang="en-US" smtClean="0"/>
              <a:t>3</a:t>
            </a:fld>
            <a:endParaRPr lang="en-US"/>
          </a:p>
        </p:txBody>
      </p:sp>
    </p:spTree>
    <p:extLst>
      <p:ext uri="{BB962C8B-B14F-4D97-AF65-F5344CB8AC3E}">
        <p14:creationId xmlns:p14="http://schemas.microsoft.com/office/powerpoint/2010/main" val="1583292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managing hypertensive urgency within an Electronic Health Record (EHR) system, the significance of EHR terminology is paramount. Real-time documentation is essential to capture patient interactions as they occur, ensuring timely and accurate treatment. Medication order entry must be precise, leveraging standardized vocabularies like </a:t>
            </a:r>
            <a:r>
              <a:rPr lang="en-US" dirty="0" err="1"/>
              <a:t>RxNorm</a:t>
            </a:r>
            <a:r>
              <a:rPr lang="en-US" dirty="0"/>
              <a:t> to prevent errors and ensure patients receive the correct antihypertensives. Continuous vital signs monitoring, facilitated by LOINC codes, allows for vigilant oversight of a patient's condition. Role-based access is crucial to maintain patient confidentiality while allowing healthcare providers the information necessary for care. Audit logs provide a transparent and traceable record of all EHR activities, which is vital for quality control and legal compliance. Clinical notes, structured with SNOMED CT, offer detailed narratives of patient encounters. Finally, interoperability across healthcare systems, powered by these standardized terminologies, is key to coordinated care and optimal patient outcomes in hypertensive emergencies.</a:t>
            </a:r>
          </a:p>
        </p:txBody>
      </p:sp>
      <p:sp>
        <p:nvSpPr>
          <p:cNvPr id="4" name="Slide Number Placeholder 3"/>
          <p:cNvSpPr>
            <a:spLocks noGrp="1"/>
          </p:cNvSpPr>
          <p:nvPr>
            <p:ph type="sldNum" sz="quarter" idx="5"/>
          </p:nvPr>
        </p:nvSpPr>
        <p:spPr/>
        <p:txBody>
          <a:bodyPr/>
          <a:lstStyle/>
          <a:p>
            <a:fld id="{63695B39-46D3-4F23-9D3B-573927FAB7D9}" type="slidenum">
              <a:rPr lang="en-US" smtClean="0"/>
              <a:t>4</a:t>
            </a:fld>
            <a:endParaRPr lang="en-US"/>
          </a:p>
        </p:txBody>
      </p:sp>
    </p:spTree>
    <p:extLst>
      <p:ext uri="{BB962C8B-B14F-4D97-AF65-F5344CB8AC3E}">
        <p14:creationId xmlns:p14="http://schemas.microsoft.com/office/powerpoint/2010/main" val="402834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comprehensive approach to documenting the case of a 65-year-old male with hypertensive urgency is vital. The integration of standardized clinical terminologies—such as SNOMED CT for detailed clinical documentation, LOINC for lab tests and vital signs, </a:t>
            </a:r>
            <a:r>
              <a:rPr lang="en-US" dirty="0" err="1"/>
              <a:t>RxNorm</a:t>
            </a:r>
            <a:r>
              <a:rPr lang="en-US" dirty="0"/>
              <a:t> for medication orders, and ICD-10 for diagnosis coding—ensures a high-quality exchange of health information across systems. This precision in terminology mapping is indispensable, not only for the accurate representation of the patient's chief complaints, medical history, and treatment but also for the broader application of data analytics that support interoperable healthcare delivery and outcomes analysis. Such meticulous attention to standardized documentation is what ultimately facilitates a unified and efficient healthcare environment, promoting enhanced patient care and facilitating a comprehensive analytical approach to patient data.</a:t>
            </a:r>
          </a:p>
        </p:txBody>
      </p:sp>
      <p:sp>
        <p:nvSpPr>
          <p:cNvPr id="4" name="Slide Number Placeholder 3"/>
          <p:cNvSpPr>
            <a:spLocks noGrp="1"/>
          </p:cNvSpPr>
          <p:nvPr>
            <p:ph type="sldNum" sz="quarter" idx="5"/>
          </p:nvPr>
        </p:nvSpPr>
        <p:spPr/>
        <p:txBody>
          <a:bodyPr/>
          <a:lstStyle/>
          <a:p>
            <a:fld id="{63695B39-46D3-4F23-9D3B-573927FAB7D9}" type="slidenum">
              <a:rPr lang="en-US" smtClean="0"/>
              <a:t>5</a:t>
            </a:fld>
            <a:endParaRPr lang="en-US"/>
          </a:p>
        </p:txBody>
      </p:sp>
    </p:spTree>
    <p:extLst>
      <p:ext uri="{BB962C8B-B14F-4D97-AF65-F5344CB8AC3E}">
        <p14:creationId xmlns:p14="http://schemas.microsoft.com/office/powerpoint/2010/main" val="1015521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addressing the intricate requirements of health information management, particularly for a case involving hypertensive urgency, our research has guided us to adopt four fundamental standards: SNOMED CT, LOINC, </a:t>
            </a:r>
            <a:r>
              <a:rPr lang="en-US" dirty="0" err="1"/>
              <a:t>RxNorm</a:t>
            </a:r>
            <a:r>
              <a:rPr lang="en-US" dirty="0"/>
              <a:t>, and ICD-10. These standards form a comprehensive framework essential for accurate clinical documentation. SNOMED CT's detailed clinical descriptors, LOINC's precise lab and vital signs coding, </a:t>
            </a:r>
            <a:r>
              <a:rPr lang="en-US" dirty="0" err="1"/>
              <a:t>RxNorm's</a:t>
            </a:r>
            <a:r>
              <a:rPr lang="en-US" dirty="0"/>
              <a:t> medication normalization, and ICD-10's diagnostic classifications together create a robust, interoperable foundation. This selection aims to ensure that all facets of patient data—from initial symptoms to treatment outcomes—are meticulously captured and communicated, thereby enhancing the quality of patient care and the efficacy of healthcare delivery.</a:t>
            </a:r>
          </a:p>
        </p:txBody>
      </p:sp>
      <p:sp>
        <p:nvSpPr>
          <p:cNvPr id="4" name="Slide Number Placeholder 3"/>
          <p:cNvSpPr>
            <a:spLocks noGrp="1"/>
          </p:cNvSpPr>
          <p:nvPr>
            <p:ph type="sldNum" sz="quarter" idx="5"/>
          </p:nvPr>
        </p:nvSpPr>
        <p:spPr/>
        <p:txBody>
          <a:bodyPr/>
          <a:lstStyle/>
          <a:p>
            <a:fld id="{63695B39-46D3-4F23-9D3B-573927FAB7D9}" type="slidenum">
              <a:rPr lang="en-US" smtClean="0"/>
              <a:t>6</a:t>
            </a:fld>
            <a:endParaRPr lang="en-US"/>
          </a:p>
        </p:txBody>
      </p:sp>
    </p:spTree>
    <p:extLst>
      <p:ext uri="{BB962C8B-B14F-4D97-AF65-F5344CB8AC3E}">
        <p14:creationId xmlns:p14="http://schemas.microsoft.com/office/powerpoint/2010/main" val="2521517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350" marR="365760" indent="-6350" algn="just">
              <a:lnSpc>
                <a:spcPct val="103000"/>
              </a:lnSpc>
              <a:spcBef>
                <a:spcPts val="0"/>
              </a:spcBef>
              <a:spcAft>
                <a:spcPts val="3130"/>
              </a:spcAft>
            </a:pPr>
            <a:r>
              <a:rPr lang="en-US" sz="1800" kern="100" dirty="0">
                <a:solidFill>
                  <a:srgbClr val="000000"/>
                </a:solidFill>
                <a:effectLst/>
                <a:latin typeface="Times New Roman" panose="02020603050405020304" pitchFamily="18" charset="0"/>
                <a:ea typeface="Times New Roman" panose="02020603050405020304" pitchFamily="18" charset="0"/>
              </a:rPr>
              <a:t>SNOMED CT is widely considered the most comprehensive clinical terminology system currently available. Originally created in 2007 by combining two older systems - the Clinical Terms Version 3 (CTV3) developed in the UK and the Systematized Nomenclature of Medicine - Clinical Terms (SNOMED CT) from the College of American Pathologists  - SNOMED CT now contains more than 311,000 unique clinical concepts with descriptions and codes. These concepts cover diseases, findings, procedures and more across a vast range of clinical specialties.  </a:t>
            </a:r>
          </a:p>
          <a:p>
            <a:pPr marL="6350" marR="365760" indent="-6350" algn="just">
              <a:lnSpc>
                <a:spcPct val="103000"/>
              </a:lnSpc>
              <a:spcBef>
                <a:spcPts val="0"/>
              </a:spcBef>
              <a:spcAft>
                <a:spcPts val="3130"/>
              </a:spcAft>
            </a:pPr>
            <a:r>
              <a:rPr lang="en-US" sz="1800" kern="100" dirty="0">
                <a:solidFill>
                  <a:srgbClr val="000000"/>
                </a:solidFill>
                <a:effectLst/>
                <a:latin typeface="Times New Roman" panose="02020603050405020304" pitchFamily="18" charset="0"/>
                <a:ea typeface="Times New Roman" panose="02020603050405020304" pitchFamily="18" charset="0"/>
              </a:rPr>
              <a:t>A key benefit of SNOMED CT is it provides a standardized way for clinicians to capture, store and retrieve clinical data across care settings. This supports clear communication and data analysis. For example, one clinician can enter "viral pharyngitis" and another can retrieve this by searching upper respiratory tract infections. As of 2022, SNOMED CT had been adopted for use in over 60 countries globally. However, challenges still remain in ensuring consistent use of terminology across clinicians. Significant training and governance is required.    </a:t>
            </a:r>
          </a:p>
          <a:p>
            <a:endParaRPr lang="en-US" dirty="0"/>
          </a:p>
        </p:txBody>
      </p:sp>
      <p:sp>
        <p:nvSpPr>
          <p:cNvPr id="4" name="Slide Number Placeholder 3"/>
          <p:cNvSpPr>
            <a:spLocks noGrp="1"/>
          </p:cNvSpPr>
          <p:nvPr>
            <p:ph type="sldNum" sz="quarter" idx="5"/>
          </p:nvPr>
        </p:nvSpPr>
        <p:spPr/>
        <p:txBody>
          <a:bodyPr/>
          <a:lstStyle/>
          <a:p>
            <a:fld id="{63695B39-46D3-4F23-9D3B-573927FAB7D9}" type="slidenum">
              <a:rPr lang="en-US" smtClean="0"/>
              <a:t>7</a:t>
            </a:fld>
            <a:endParaRPr lang="en-US"/>
          </a:p>
        </p:txBody>
      </p:sp>
    </p:spTree>
    <p:extLst>
      <p:ext uri="{BB962C8B-B14F-4D97-AF65-F5344CB8AC3E}">
        <p14:creationId xmlns:p14="http://schemas.microsoft.com/office/powerpoint/2010/main" val="1748164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solidFill>
                  <a:srgbClr val="000000"/>
                </a:solidFill>
                <a:effectLst/>
                <a:latin typeface="Times New Roman" panose="02020603050405020304" pitchFamily="18" charset="0"/>
                <a:ea typeface="Times New Roman" panose="02020603050405020304" pitchFamily="18" charset="0"/>
              </a:rPr>
              <a:t>The Logical Observation Identifiers Names and Codes (LOINC) system also focuses on standardizing clinical terminology, but is more narrowly focused on laboratory tests and clinical measurements from medical devices. It was developed specifically to aid exchange and aggregation of clinical research outcomes. For example, using universal LOINC codes makes it easier compile and analyze blood pressure readings across many studies in meta-analyses. First launched in 1994, LOINC codes now exist for over 90,000 clinical terms, paired with extensive metadata to support their use. Adoption is widespread, from large research studies to individual health facilities integrating data across clinical systems.</a:t>
            </a:r>
          </a:p>
          <a:p>
            <a:endParaRPr lang="en-US" dirty="0"/>
          </a:p>
        </p:txBody>
      </p:sp>
      <p:sp>
        <p:nvSpPr>
          <p:cNvPr id="4" name="Slide Number Placeholder 3"/>
          <p:cNvSpPr>
            <a:spLocks noGrp="1"/>
          </p:cNvSpPr>
          <p:nvPr>
            <p:ph type="sldNum" sz="quarter" idx="5"/>
          </p:nvPr>
        </p:nvSpPr>
        <p:spPr/>
        <p:txBody>
          <a:bodyPr/>
          <a:lstStyle/>
          <a:p>
            <a:fld id="{63695B39-46D3-4F23-9D3B-573927FAB7D9}" type="slidenum">
              <a:rPr lang="en-US" smtClean="0"/>
              <a:t>8</a:t>
            </a:fld>
            <a:endParaRPr lang="en-US"/>
          </a:p>
        </p:txBody>
      </p:sp>
    </p:spTree>
    <p:extLst>
      <p:ext uri="{BB962C8B-B14F-4D97-AF65-F5344CB8AC3E}">
        <p14:creationId xmlns:p14="http://schemas.microsoft.com/office/powerpoint/2010/main" val="1786560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solidFill>
                  <a:srgbClr val="000000"/>
                </a:solidFill>
                <a:effectLst/>
                <a:latin typeface="Times New Roman" panose="02020603050405020304" pitchFamily="18" charset="0"/>
                <a:ea typeface="Times New Roman" panose="02020603050405020304" pitchFamily="18" charset="0"/>
              </a:rPr>
              <a:t>In contrast, </a:t>
            </a:r>
            <a:r>
              <a:rPr lang="en-US" sz="1800" kern="100" dirty="0" err="1">
                <a:solidFill>
                  <a:srgbClr val="000000"/>
                </a:solidFill>
                <a:effectLst/>
                <a:latin typeface="Times New Roman" panose="02020603050405020304" pitchFamily="18" charset="0"/>
                <a:ea typeface="Times New Roman" panose="02020603050405020304" pitchFamily="18" charset="0"/>
              </a:rPr>
              <a:t>RxNorm</a:t>
            </a:r>
            <a:r>
              <a:rPr lang="en-US" sz="1800" kern="100" dirty="0">
                <a:solidFill>
                  <a:srgbClr val="000000"/>
                </a:solidFill>
                <a:effectLst/>
                <a:latin typeface="Times New Roman" panose="02020603050405020304" pitchFamily="18" charset="0"/>
                <a:ea typeface="Times New Roman" panose="02020603050405020304" pitchFamily="18" charset="0"/>
              </a:rPr>
              <a:t> focuses specifically on </a:t>
            </a:r>
            <a:r>
              <a:rPr lang="en-US" sz="1800" kern="100" dirty="0" err="1">
                <a:solidFill>
                  <a:srgbClr val="000000"/>
                </a:solidFill>
                <a:effectLst/>
                <a:latin typeface="Times New Roman" panose="02020603050405020304" pitchFamily="18" charset="0"/>
                <a:ea typeface="Times New Roman" panose="02020603050405020304" pitchFamily="18" charset="0"/>
              </a:rPr>
              <a:t>normalised</a:t>
            </a:r>
            <a:r>
              <a:rPr lang="en-US" sz="1800" kern="100" dirty="0">
                <a:solidFill>
                  <a:srgbClr val="000000"/>
                </a:solidFill>
                <a:effectLst/>
                <a:latin typeface="Times New Roman" panose="02020603050405020304" pitchFamily="18" charset="0"/>
                <a:ea typeface="Times New Roman" panose="02020603050405020304" pitchFamily="18" charset="0"/>
              </a:rPr>
              <a:t> naming of prescription medications. Created by the United States' National Library of Medicine and first released in 2004, </a:t>
            </a:r>
            <a:r>
              <a:rPr lang="en-US" sz="1800" kern="100" dirty="0" err="1">
                <a:solidFill>
                  <a:srgbClr val="000000"/>
                </a:solidFill>
                <a:effectLst/>
                <a:latin typeface="Times New Roman" panose="02020603050405020304" pitchFamily="18" charset="0"/>
                <a:ea typeface="Times New Roman" panose="02020603050405020304" pitchFamily="18" charset="0"/>
              </a:rPr>
              <a:t>RxNorm</a:t>
            </a:r>
            <a:r>
              <a:rPr lang="en-US" sz="1800" kern="100" dirty="0">
                <a:solidFill>
                  <a:srgbClr val="000000"/>
                </a:solidFill>
                <a:effectLst/>
                <a:latin typeface="Times New Roman" panose="02020603050405020304" pitchFamily="18" charset="0"/>
                <a:ea typeface="Times New Roman" panose="02020603050405020304" pitchFamily="18" charset="0"/>
              </a:rPr>
              <a:t> integrates over 200 different drug dictionaries. It assigns "concept identifiers" enabling computer systems to recognize different brand/generic names and dose forms for the same medication. This prevents medication errors and enables the aggregation of data about specific drugs across systems. </a:t>
            </a:r>
            <a:r>
              <a:rPr lang="en-US" sz="1800" kern="100" dirty="0" err="1">
                <a:solidFill>
                  <a:srgbClr val="000000"/>
                </a:solidFill>
                <a:effectLst/>
                <a:latin typeface="Times New Roman" panose="02020603050405020304" pitchFamily="18" charset="0"/>
                <a:ea typeface="Times New Roman" panose="02020603050405020304" pitchFamily="18" charset="0"/>
              </a:rPr>
              <a:t>RxNorm</a:t>
            </a:r>
            <a:r>
              <a:rPr lang="en-US" sz="1800" kern="100" dirty="0">
                <a:solidFill>
                  <a:srgbClr val="000000"/>
                </a:solidFill>
                <a:effectLst/>
                <a:latin typeface="Times New Roman" panose="02020603050405020304" pitchFamily="18" charset="0"/>
                <a:ea typeface="Times New Roman" panose="02020603050405020304" pitchFamily="18" charset="0"/>
              </a:rPr>
              <a:t> forms a key part of clinical decision support systems and is integrated into all major electronic medical record systems in the USA.  </a:t>
            </a:r>
          </a:p>
          <a:p>
            <a:endParaRPr lang="en-US" dirty="0"/>
          </a:p>
        </p:txBody>
      </p:sp>
      <p:sp>
        <p:nvSpPr>
          <p:cNvPr id="4" name="Slide Number Placeholder 3"/>
          <p:cNvSpPr>
            <a:spLocks noGrp="1"/>
          </p:cNvSpPr>
          <p:nvPr>
            <p:ph type="sldNum" sz="quarter" idx="5"/>
          </p:nvPr>
        </p:nvSpPr>
        <p:spPr/>
        <p:txBody>
          <a:bodyPr/>
          <a:lstStyle/>
          <a:p>
            <a:fld id="{63695B39-46D3-4F23-9D3B-573927FAB7D9}" type="slidenum">
              <a:rPr lang="en-US" smtClean="0"/>
              <a:t>9</a:t>
            </a:fld>
            <a:endParaRPr lang="en-US"/>
          </a:p>
        </p:txBody>
      </p:sp>
    </p:spTree>
    <p:extLst>
      <p:ext uri="{BB962C8B-B14F-4D97-AF65-F5344CB8AC3E}">
        <p14:creationId xmlns:p14="http://schemas.microsoft.com/office/powerpoint/2010/main" val="18359032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450" b="0" i="0">
                <a:solidFill>
                  <a:srgbClr val="332C2C"/>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750" b="0" i="0">
                <a:solidFill>
                  <a:srgbClr val="332C2C"/>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450" b="0" i="0">
                <a:solidFill>
                  <a:srgbClr val="332C2C"/>
                </a:solidFill>
                <a:latin typeface="Times New Roman"/>
                <a:cs typeface="Times New Roman"/>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450" b="0" i="0">
                <a:solidFill>
                  <a:srgbClr val="332C2C"/>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F5F2EE"/>
          </a:solidFill>
        </p:spPr>
        <p:txBody>
          <a:bodyPr wrap="square" lIns="0" tIns="0" rIns="0" bIns="0" rtlCol="0"/>
          <a:lstStyle/>
          <a:p>
            <a:endParaRPr/>
          </a:p>
        </p:txBody>
      </p:sp>
      <p:sp>
        <p:nvSpPr>
          <p:cNvPr id="2" name="Holder 2"/>
          <p:cNvSpPr>
            <a:spLocks noGrp="1"/>
          </p:cNvSpPr>
          <p:nvPr>
            <p:ph type="title"/>
          </p:nvPr>
        </p:nvSpPr>
        <p:spPr>
          <a:xfrm>
            <a:off x="1930957" y="2743695"/>
            <a:ext cx="14438784" cy="3898265"/>
          </a:xfrm>
          <a:prstGeom prst="rect">
            <a:avLst/>
          </a:prstGeom>
        </p:spPr>
        <p:txBody>
          <a:bodyPr wrap="square" lIns="0" tIns="0" rIns="0" bIns="0">
            <a:spAutoFit/>
          </a:bodyPr>
          <a:lstStyle>
            <a:lvl1pPr>
              <a:defRPr sz="8450" b="0" i="0">
                <a:solidFill>
                  <a:srgbClr val="332C2C"/>
                </a:solidFill>
                <a:latin typeface="Times New Roman"/>
                <a:cs typeface="Times New Roman"/>
              </a:defRPr>
            </a:lvl1pPr>
          </a:lstStyle>
          <a:p>
            <a:endParaRPr/>
          </a:p>
        </p:txBody>
      </p:sp>
      <p:sp>
        <p:nvSpPr>
          <p:cNvPr id="3" name="Holder 3"/>
          <p:cNvSpPr>
            <a:spLocks noGrp="1"/>
          </p:cNvSpPr>
          <p:nvPr>
            <p:ph type="body" idx="1"/>
          </p:nvPr>
        </p:nvSpPr>
        <p:spPr>
          <a:xfrm>
            <a:off x="1145946" y="3420110"/>
            <a:ext cx="16008807" cy="2150745"/>
          </a:xfrm>
          <a:prstGeom prst="rect">
            <a:avLst/>
          </a:prstGeom>
        </p:spPr>
        <p:txBody>
          <a:bodyPr wrap="square" lIns="0" tIns="0" rIns="0" bIns="0">
            <a:spAutoFit/>
          </a:bodyPr>
          <a:lstStyle>
            <a:lvl1pPr>
              <a:defRPr sz="2750" b="0" i="0">
                <a:solidFill>
                  <a:srgbClr val="332C2C"/>
                </a:solidFill>
                <a:latin typeface="Verdana"/>
                <a:cs typeface="Verdana"/>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5/1/2024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8" Type="http://schemas.openxmlformats.org/officeDocument/2006/relationships/hyperlink" Target="https://www.who.int/standards/classifications/classification-of-diseases" TargetMode="External"/><Relationship Id="rId3" Type="http://schemas.openxmlformats.org/officeDocument/2006/relationships/hyperlink" Target="https://doi.org/10.1038/jhh.2013.140" TargetMode="External"/><Relationship Id="rId7" Type="http://schemas.openxmlformats.org/officeDocument/2006/relationships/hyperlink" Target="https://doi.org/10.1093/bib/6.3.239"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6" Type="http://schemas.openxmlformats.org/officeDocument/2006/relationships/hyperlink" Target="https://en.wikipedia.org/wiki/SNOMED_CT" TargetMode="External"/><Relationship Id="rId5" Type="http://schemas.openxmlformats.org/officeDocument/2006/relationships/hyperlink" Target="https://doi.org/10.1136/amiajnl-2011-000116" TargetMode="External"/><Relationship Id="rId4" Type="http://schemas.openxmlformats.org/officeDocument/2006/relationships/hyperlink" Target="https://doi.org/10.1373/49.4.624" TargetMode="External"/><Relationship Id="rId9" Type="http://schemas.openxmlformats.org/officeDocument/2006/relationships/hyperlink" Target="https://doi.org/10.1186/s13326-017-0148-7"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92950" y="636797"/>
            <a:ext cx="10782877" cy="8631209"/>
          </a:xfrm>
          <a:prstGeom prst="rect">
            <a:avLst/>
          </a:prstGeom>
        </p:spPr>
        <p:txBody>
          <a:bodyPr vert="horz" wrap="square" lIns="0" tIns="13335" rIns="0" bIns="0" rtlCol="0">
            <a:spAutoFit/>
          </a:bodyPr>
          <a:lstStyle/>
          <a:p>
            <a:pPr marR="5080" algn="ctr">
              <a:lnSpc>
                <a:spcPct val="100200"/>
              </a:lnSpc>
              <a:spcBef>
                <a:spcPts val="105"/>
              </a:spcBef>
            </a:pPr>
            <a:r>
              <a:rPr lang="en-US" sz="4500" dirty="0"/>
              <a:t>Standardizing Clinical Data: Terminology Selection for Hypertensive Urgency Documentation</a:t>
            </a:r>
            <a:br>
              <a:rPr lang="en-US" sz="4500" dirty="0"/>
            </a:br>
            <a:br>
              <a:rPr lang="en-US" sz="4000" dirty="0"/>
            </a:br>
            <a:r>
              <a:rPr lang="en-US" sz="3500" dirty="0"/>
              <a:t>Health Informatic Standards and Terminologies</a:t>
            </a:r>
            <a:br>
              <a:rPr lang="en-US" sz="3500" dirty="0"/>
            </a:br>
            <a:br>
              <a:rPr lang="en-US" sz="3500" dirty="0"/>
            </a:br>
            <a:r>
              <a:rPr lang="en-US" sz="3500" dirty="0"/>
              <a:t>Group Name: Health Info Hunters </a:t>
            </a:r>
            <a:br>
              <a:rPr lang="en-US" sz="3500" dirty="0"/>
            </a:br>
            <a:br>
              <a:rPr lang="en-US" sz="3500" dirty="0"/>
            </a:br>
            <a:r>
              <a:rPr lang="en-US" sz="3500" dirty="0"/>
              <a:t>Group Members: - Amulya </a:t>
            </a:r>
            <a:r>
              <a:rPr lang="en-US" sz="3500" dirty="0" err="1"/>
              <a:t>Ragula</a:t>
            </a:r>
            <a:r>
              <a:rPr lang="en-US" sz="3500" dirty="0"/>
              <a:t> </a:t>
            </a:r>
            <a:br>
              <a:rPr lang="en-US" sz="3500" dirty="0"/>
            </a:br>
            <a:r>
              <a:rPr lang="en-US" sz="3500" dirty="0"/>
              <a:t>				 - Deepthi Mallepally </a:t>
            </a:r>
            <a:br>
              <a:rPr lang="en-US" sz="3500" dirty="0"/>
            </a:br>
            <a:r>
              <a:rPr lang="en-US" sz="3500" dirty="0"/>
              <a:t>				  - </a:t>
            </a:r>
            <a:r>
              <a:rPr lang="en-US" sz="3500" dirty="0" err="1"/>
              <a:t>Durgaprasad</a:t>
            </a:r>
            <a:r>
              <a:rPr lang="en-US" sz="3500" dirty="0"/>
              <a:t> Bukka </a:t>
            </a:r>
            <a:br>
              <a:rPr lang="en-US" sz="3500" dirty="0"/>
            </a:br>
            <a:r>
              <a:rPr lang="en-US" sz="3500" dirty="0"/>
              <a:t>					    - Naga </a:t>
            </a:r>
            <a:r>
              <a:rPr lang="en-US" sz="3500" dirty="0" err="1"/>
              <a:t>Hemasree</a:t>
            </a:r>
            <a:r>
              <a:rPr lang="en-US" sz="3500" dirty="0"/>
              <a:t> </a:t>
            </a:r>
            <a:r>
              <a:rPr lang="en-US" sz="3500" dirty="0" err="1"/>
              <a:t>Sravanam</a:t>
            </a:r>
            <a:r>
              <a:rPr lang="en-US" sz="3500" dirty="0"/>
              <a:t> </a:t>
            </a:r>
            <a:br>
              <a:rPr lang="en-US" sz="3500" dirty="0"/>
            </a:br>
            <a:r>
              <a:rPr lang="en-US" sz="3500" dirty="0"/>
              <a:t>			         - </a:t>
            </a:r>
            <a:r>
              <a:rPr lang="en-US" sz="3500" dirty="0" err="1"/>
              <a:t>Srija</a:t>
            </a:r>
            <a:r>
              <a:rPr lang="en-US" sz="3500" dirty="0"/>
              <a:t> </a:t>
            </a:r>
            <a:r>
              <a:rPr lang="en-US" sz="3500" dirty="0" err="1"/>
              <a:t>Dammanagari</a:t>
            </a:r>
            <a:r>
              <a:rPr lang="en-US" sz="3500" dirty="0"/>
              <a:t> </a:t>
            </a:r>
            <a:br>
              <a:rPr lang="en-US" sz="3500" dirty="0"/>
            </a:br>
            <a:br>
              <a:rPr lang="en-US" sz="3500" dirty="0"/>
            </a:br>
            <a:endParaRPr sz="3500" spc="70" dirty="0"/>
          </a:p>
        </p:txBody>
      </p:sp>
      <p:sp>
        <p:nvSpPr>
          <p:cNvPr id="3" name="object 3"/>
          <p:cNvSpPr/>
          <p:nvPr/>
        </p:nvSpPr>
        <p:spPr>
          <a:xfrm>
            <a:off x="0" y="12"/>
            <a:ext cx="18288000" cy="2550795"/>
          </a:xfrm>
          <a:custGeom>
            <a:avLst/>
            <a:gdLst/>
            <a:ahLst/>
            <a:cxnLst/>
            <a:rect l="l" t="t" r="r" b="b"/>
            <a:pathLst>
              <a:path w="18288000" h="2550795">
                <a:moveTo>
                  <a:pt x="18287988" y="526808"/>
                </a:moveTo>
                <a:lnTo>
                  <a:pt x="3380981" y="526808"/>
                </a:lnTo>
                <a:lnTo>
                  <a:pt x="3399371" y="512914"/>
                </a:lnTo>
                <a:lnTo>
                  <a:pt x="3439884" y="483222"/>
                </a:lnTo>
                <a:lnTo>
                  <a:pt x="3480841" y="454215"/>
                </a:lnTo>
                <a:lnTo>
                  <a:pt x="3522243" y="425958"/>
                </a:lnTo>
                <a:lnTo>
                  <a:pt x="3564115" y="398475"/>
                </a:lnTo>
                <a:lnTo>
                  <a:pt x="3606482" y="371843"/>
                </a:lnTo>
                <a:lnTo>
                  <a:pt x="3649370" y="346113"/>
                </a:lnTo>
                <a:lnTo>
                  <a:pt x="3692791" y="321322"/>
                </a:lnTo>
                <a:lnTo>
                  <a:pt x="3733800" y="298945"/>
                </a:lnTo>
                <a:lnTo>
                  <a:pt x="3775430" y="277202"/>
                </a:lnTo>
                <a:lnTo>
                  <a:pt x="3817683" y="256120"/>
                </a:lnTo>
                <a:lnTo>
                  <a:pt x="3860584" y="235686"/>
                </a:lnTo>
                <a:lnTo>
                  <a:pt x="3904119" y="215900"/>
                </a:lnTo>
                <a:lnTo>
                  <a:pt x="3948328" y="196748"/>
                </a:lnTo>
                <a:lnTo>
                  <a:pt x="3993210" y="178231"/>
                </a:lnTo>
                <a:lnTo>
                  <a:pt x="4038790" y="160337"/>
                </a:lnTo>
                <a:lnTo>
                  <a:pt x="4085056" y="143078"/>
                </a:lnTo>
                <a:lnTo>
                  <a:pt x="4132046" y="126441"/>
                </a:lnTo>
                <a:lnTo>
                  <a:pt x="4179747" y="110413"/>
                </a:lnTo>
                <a:lnTo>
                  <a:pt x="4228198" y="94996"/>
                </a:lnTo>
                <a:lnTo>
                  <a:pt x="4277398" y="80187"/>
                </a:lnTo>
                <a:lnTo>
                  <a:pt x="4327360" y="65989"/>
                </a:lnTo>
                <a:lnTo>
                  <a:pt x="4378096" y="52374"/>
                </a:lnTo>
                <a:lnTo>
                  <a:pt x="4429620" y="39370"/>
                </a:lnTo>
                <a:lnTo>
                  <a:pt x="4481931" y="26949"/>
                </a:lnTo>
                <a:lnTo>
                  <a:pt x="4535068" y="15113"/>
                </a:lnTo>
                <a:lnTo>
                  <a:pt x="4589030" y="3848"/>
                </a:lnTo>
                <a:lnTo>
                  <a:pt x="4608830" y="0"/>
                </a:lnTo>
                <a:lnTo>
                  <a:pt x="4355033" y="0"/>
                </a:lnTo>
                <a:lnTo>
                  <a:pt x="4311916" y="11557"/>
                </a:lnTo>
                <a:lnTo>
                  <a:pt x="4261091" y="26022"/>
                </a:lnTo>
                <a:lnTo>
                  <a:pt x="4211028" y="41097"/>
                </a:lnTo>
                <a:lnTo>
                  <a:pt x="4161739" y="56794"/>
                </a:lnTo>
                <a:lnTo>
                  <a:pt x="4113187" y="73113"/>
                </a:lnTo>
                <a:lnTo>
                  <a:pt x="4065371" y="90068"/>
                </a:lnTo>
                <a:lnTo>
                  <a:pt x="4018280" y="107645"/>
                </a:lnTo>
                <a:lnTo>
                  <a:pt x="3971887" y="125869"/>
                </a:lnTo>
                <a:lnTo>
                  <a:pt x="3926192" y="144741"/>
                </a:lnTo>
                <a:lnTo>
                  <a:pt x="3881170" y="164261"/>
                </a:lnTo>
                <a:lnTo>
                  <a:pt x="3836809" y="184429"/>
                </a:lnTo>
                <a:lnTo>
                  <a:pt x="3793096" y="205257"/>
                </a:lnTo>
                <a:lnTo>
                  <a:pt x="3750030" y="226745"/>
                </a:lnTo>
                <a:lnTo>
                  <a:pt x="3707574" y="248907"/>
                </a:lnTo>
                <a:lnTo>
                  <a:pt x="3665740" y="271729"/>
                </a:lnTo>
                <a:lnTo>
                  <a:pt x="3621519" y="297053"/>
                </a:lnTo>
                <a:lnTo>
                  <a:pt x="3577869" y="323291"/>
                </a:lnTo>
                <a:lnTo>
                  <a:pt x="3534778" y="350418"/>
                </a:lnTo>
                <a:lnTo>
                  <a:pt x="3492233" y="378345"/>
                </a:lnTo>
                <a:lnTo>
                  <a:pt x="3450183" y="407060"/>
                </a:lnTo>
                <a:lnTo>
                  <a:pt x="3408616" y="436486"/>
                </a:lnTo>
                <a:lnTo>
                  <a:pt x="3367519" y="466585"/>
                </a:lnTo>
                <a:lnTo>
                  <a:pt x="3326866" y="497281"/>
                </a:lnTo>
                <a:lnTo>
                  <a:pt x="3288881" y="526808"/>
                </a:lnTo>
                <a:lnTo>
                  <a:pt x="0" y="526808"/>
                </a:lnTo>
                <a:lnTo>
                  <a:pt x="0" y="574433"/>
                </a:lnTo>
                <a:lnTo>
                  <a:pt x="3229521" y="574433"/>
                </a:lnTo>
                <a:lnTo>
                  <a:pt x="3207308" y="592582"/>
                </a:lnTo>
                <a:lnTo>
                  <a:pt x="3168180" y="625233"/>
                </a:lnTo>
                <a:lnTo>
                  <a:pt x="3129381" y="658241"/>
                </a:lnTo>
                <a:lnTo>
                  <a:pt x="3090888" y="691553"/>
                </a:lnTo>
                <a:lnTo>
                  <a:pt x="3052673" y="725119"/>
                </a:lnTo>
                <a:lnTo>
                  <a:pt x="2976981" y="792784"/>
                </a:lnTo>
                <a:lnTo>
                  <a:pt x="2739771" y="1009789"/>
                </a:lnTo>
                <a:lnTo>
                  <a:pt x="2637764" y="1102182"/>
                </a:lnTo>
                <a:lnTo>
                  <a:pt x="2532392" y="1195946"/>
                </a:lnTo>
                <a:lnTo>
                  <a:pt x="2460269" y="1258951"/>
                </a:lnTo>
                <a:lnTo>
                  <a:pt x="2386660" y="1322158"/>
                </a:lnTo>
                <a:lnTo>
                  <a:pt x="2311577" y="1385404"/>
                </a:lnTo>
                <a:lnTo>
                  <a:pt x="2235035" y="1448523"/>
                </a:lnTo>
                <a:lnTo>
                  <a:pt x="2157044" y="1511350"/>
                </a:lnTo>
                <a:lnTo>
                  <a:pt x="2117496" y="1542605"/>
                </a:lnTo>
                <a:lnTo>
                  <a:pt x="2077593" y="1573733"/>
                </a:lnTo>
                <a:lnTo>
                  <a:pt x="2037334" y="1604695"/>
                </a:lnTo>
                <a:lnTo>
                  <a:pt x="1996706" y="1635493"/>
                </a:lnTo>
                <a:lnTo>
                  <a:pt x="1955723" y="1666087"/>
                </a:lnTo>
                <a:lnTo>
                  <a:pt x="1914385" y="1696466"/>
                </a:lnTo>
                <a:lnTo>
                  <a:pt x="1872703" y="1726603"/>
                </a:lnTo>
                <a:lnTo>
                  <a:pt x="1830654" y="1756486"/>
                </a:lnTo>
                <a:lnTo>
                  <a:pt x="1788261" y="1786089"/>
                </a:lnTo>
                <a:lnTo>
                  <a:pt x="1745513" y="1815388"/>
                </a:lnTo>
                <a:lnTo>
                  <a:pt x="1702409" y="1844382"/>
                </a:lnTo>
                <a:lnTo>
                  <a:pt x="1658962" y="1873021"/>
                </a:lnTo>
                <a:lnTo>
                  <a:pt x="1615160" y="1901317"/>
                </a:lnTo>
                <a:lnTo>
                  <a:pt x="1571028" y="1929218"/>
                </a:lnTo>
                <a:lnTo>
                  <a:pt x="1526527" y="1956714"/>
                </a:lnTo>
                <a:lnTo>
                  <a:pt x="1481696" y="1983803"/>
                </a:lnTo>
                <a:lnTo>
                  <a:pt x="1436522" y="2010435"/>
                </a:lnTo>
                <a:lnTo>
                  <a:pt x="1390992" y="2036610"/>
                </a:lnTo>
                <a:lnTo>
                  <a:pt x="1345133" y="2062302"/>
                </a:lnTo>
                <a:lnTo>
                  <a:pt x="1298930" y="2087486"/>
                </a:lnTo>
                <a:lnTo>
                  <a:pt x="1252270" y="2112200"/>
                </a:lnTo>
                <a:lnTo>
                  <a:pt x="1204734" y="2136648"/>
                </a:lnTo>
                <a:lnTo>
                  <a:pt x="1157046" y="2160397"/>
                </a:lnTo>
                <a:lnTo>
                  <a:pt x="1109319" y="2183384"/>
                </a:lnTo>
                <a:lnTo>
                  <a:pt x="1061554" y="2205634"/>
                </a:lnTo>
                <a:lnTo>
                  <a:pt x="1013764" y="2227122"/>
                </a:lnTo>
                <a:lnTo>
                  <a:pt x="965962" y="2247862"/>
                </a:lnTo>
                <a:lnTo>
                  <a:pt x="918133" y="2267839"/>
                </a:lnTo>
                <a:lnTo>
                  <a:pt x="870305" y="2287066"/>
                </a:lnTo>
                <a:lnTo>
                  <a:pt x="822464" y="2305532"/>
                </a:lnTo>
                <a:lnTo>
                  <a:pt x="774623" y="2323236"/>
                </a:lnTo>
                <a:lnTo>
                  <a:pt x="726782" y="2340191"/>
                </a:lnTo>
                <a:lnTo>
                  <a:pt x="678954" y="2356383"/>
                </a:lnTo>
                <a:lnTo>
                  <a:pt x="631139" y="2371801"/>
                </a:lnTo>
                <a:lnTo>
                  <a:pt x="583349" y="2386469"/>
                </a:lnTo>
                <a:lnTo>
                  <a:pt x="535584" y="2400376"/>
                </a:lnTo>
                <a:lnTo>
                  <a:pt x="487845" y="2413520"/>
                </a:lnTo>
                <a:lnTo>
                  <a:pt x="440143" y="2425903"/>
                </a:lnTo>
                <a:lnTo>
                  <a:pt x="392480" y="2437511"/>
                </a:lnTo>
                <a:lnTo>
                  <a:pt x="344855" y="2448356"/>
                </a:lnTo>
                <a:lnTo>
                  <a:pt x="297294" y="2458440"/>
                </a:lnTo>
                <a:lnTo>
                  <a:pt x="249783" y="2467749"/>
                </a:lnTo>
                <a:lnTo>
                  <a:pt x="202323" y="2476296"/>
                </a:lnTo>
                <a:lnTo>
                  <a:pt x="154940" y="2484069"/>
                </a:lnTo>
                <a:lnTo>
                  <a:pt x="107251" y="2490000"/>
                </a:lnTo>
                <a:lnTo>
                  <a:pt x="59728" y="2493099"/>
                </a:lnTo>
                <a:lnTo>
                  <a:pt x="12458" y="2493441"/>
                </a:lnTo>
                <a:lnTo>
                  <a:pt x="0" y="2492819"/>
                </a:lnTo>
                <a:lnTo>
                  <a:pt x="0" y="2549702"/>
                </a:lnTo>
                <a:lnTo>
                  <a:pt x="13512" y="2550083"/>
                </a:lnTo>
                <a:lnTo>
                  <a:pt x="30060" y="2550236"/>
                </a:lnTo>
                <a:lnTo>
                  <a:pt x="63449" y="2549614"/>
                </a:lnTo>
                <a:lnTo>
                  <a:pt x="129921" y="2544508"/>
                </a:lnTo>
                <a:lnTo>
                  <a:pt x="211213" y="2532215"/>
                </a:lnTo>
                <a:lnTo>
                  <a:pt x="259473" y="2523591"/>
                </a:lnTo>
                <a:lnTo>
                  <a:pt x="307784" y="2514181"/>
                </a:lnTo>
                <a:lnTo>
                  <a:pt x="356146" y="2503982"/>
                </a:lnTo>
                <a:lnTo>
                  <a:pt x="402564" y="2493441"/>
                </a:lnTo>
                <a:lnTo>
                  <a:pt x="404558" y="2492997"/>
                </a:lnTo>
                <a:lnTo>
                  <a:pt x="453009" y="2481211"/>
                </a:lnTo>
                <a:lnTo>
                  <a:pt x="501484" y="2468651"/>
                </a:lnTo>
                <a:lnTo>
                  <a:pt x="550011" y="2455303"/>
                </a:lnTo>
                <a:lnTo>
                  <a:pt x="598551" y="2441181"/>
                </a:lnTo>
                <a:lnTo>
                  <a:pt x="647115" y="2426284"/>
                </a:lnTo>
                <a:lnTo>
                  <a:pt x="695693" y="2410599"/>
                </a:lnTo>
                <a:lnTo>
                  <a:pt x="744283" y="2394140"/>
                </a:lnTo>
                <a:lnTo>
                  <a:pt x="792873" y="2376906"/>
                </a:lnTo>
                <a:lnTo>
                  <a:pt x="841463" y="2358910"/>
                </a:lnTo>
                <a:lnTo>
                  <a:pt x="890054" y="2340140"/>
                </a:lnTo>
                <a:lnTo>
                  <a:pt x="938631" y="2320594"/>
                </a:lnTo>
                <a:lnTo>
                  <a:pt x="987196" y="2300287"/>
                </a:lnTo>
                <a:lnTo>
                  <a:pt x="1035748" y="2279218"/>
                </a:lnTo>
                <a:lnTo>
                  <a:pt x="1084275" y="2257374"/>
                </a:lnTo>
                <a:lnTo>
                  <a:pt x="1132763" y="2234781"/>
                </a:lnTo>
                <a:lnTo>
                  <a:pt x="1181214" y="2211425"/>
                </a:lnTo>
                <a:lnTo>
                  <a:pt x="1229639" y="2187321"/>
                </a:lnTo>
                <a:lnTo>
                  <a:pt x="1278013" y="2162441"/>
                </a:lnTo>
                <a:lnTo>
                  <a:pt x="1325003" y="2137587"/>
                </a:lnTo>
                <a:lnTo>
                  <a:pt x="1371765" y="2112137"/>
                </a:lnTo>
                <a:lnTo>
                  <a:pt x="1417955" y="2086305"/>
                </a:lnTo>
                <a:lnTo>
                  <a:pt x="1463903" y="2059914"/>
                </a:lnTo>
                <a:lnTo>
                  <a:pt x="1509509" y="2033066"/>
                </a:lnTo>
                <a:lnTo>
                  <a:pt x="1554759" y="2005774"/>
                </a:lnTo>
                <a:lnTo>
                  <a:pt x="1599653" y="1978037"/>
                </a:lnTo>
                <a:lnTo>
                  <a:pt x="1644192" y="1949919"/>
                </a:lnTo>
                <a:lnTo>
                  <a:pt x="1688376" y="1921395"/>
                </a:lnTo>
                <a:lnTo>
                  <a:pt x="1732216" y="1892528"/>
                </a:lnTo>
                <a:lnTo>
                  <a:pt x="1775688" y="1863305"/>
                </a:lnTo>
                <a:lnTo>
                  <a:pt x="1818805" y="1833765"/>
                </a:lnTo>
                <a:lnTo>
                  <a:pt x="1861553" y="1803920"/>
                </a:lnTo>
                <a:lnTo>
                  <a:pt x="1903945" y="1773796"/>
                </a:lnTo>
                <a:lnTo>
                  <a:pt x="1945982" y="1743417"/>
                </a:lnTo>
                <a:lnTo>
                  <a:pt x="1987664" y="1712798"/>
                </a:lnTo>
                <a:lnTo>
                  <a:pt x="2028964" y="1681962"/>
                </a:lnTo>
                <a:lnTo>
                  <a:pt x="2069909" y="1650923"/>
                </a:lnTo>
                <a:lnTo>
                  <a:pt x="2110486" y="1619707"/>
                </a:lnTo>
                <a:lnTo>
                  <a:pt x="2150707" y="1588350"/>
                </a:lnTo>
                <a:lnTo>
                  <a:pt x="2190546" y="1556842"/>
                </a:lnTo>
                <a:lnTo>
                  <a:pt x="2269134" y="1493532"/>
                </a:lnTo>
                <a:lnTo>
                  <a:pt x="2346236" y="1429918"/>
                </a:lnTo>
                <a:lnTo>
                  <a:pt x="2421852" y="1366202"/>
                </a:lnTo>
                <a:lnTo>
                  <a:pt x="2495969" y="1302512"/>
                </a:lnTo>
                <a:lnTo>
                  <a:pt x="2568575" y="1239050"/>
                </a:lnTo>
                <a:lnTo>
                  <a:pt x="2674645" y="1144612"/>
                </a:lnTo>
                <a:lnTo>
                  <a:pt x="2777286" y="1051585"/>
                </a:lnTo>
                <a:lnTo>
                  <a:pt x="3013252" y="835710"/>
                </a:lnTo>
                <a:lnTo>
                  <a:pt x="3088195" y="768654"/>
                </a:lnTo>
                <a:lnTo>
                  <a:pt x="3126016" y="735418"/>
                </a:lnTo>
                <a:lnTo>
                  <a:pt x="3164103" y="702424"/>
                </a:lnTo>
                <a:lnTo>
                  <a:pt x="3202482" y="669759"/>
                </a:lnTo>
                <a:lnTo>
                  <a:pt x="3241167" y="637438"/>
                </a:lnTo>
                <a:lnTo>
                  <a:pt x="3280168" y="605548"/>
                </a:lnTo>
                <a:lnTo>
                  <a:pt x="3319132" y="574433"/>
                </a:lnTo>
                <a:lnTo>
                  <a:pt x="18287988" y="574433"/>
                </a:lnTo>
                <a:lnTo>
                  <a:pt x="18287988" y="526808"/>
                </a:lnTo>
                <a:close/>
              </a:path>
            </a:pathLst>
          </a:custGeom>
          <a:solidFill>
            <a:srgbClr val="332C2C"/>
          </a:solidFill>
        </p:spPr>
        <p:txBody>
          <a:bodyPr wrap="square" lIns="0" tIns="0" rIns="0" bIns="0" rtlCol="0"/>
          <a:lstStyle/>
          <a:p>
            <a:endParaRPr/>
          </a:p>
        </p:txBody>
      </p:sp>
      <p:sp>
        <p:nvSpPr>
          <p:cNvPr id="4" name="object 4"/>
          <p:cNvSpPr/>
          <p:nvPr/>
        </p:nvSpPr>
        <p:spPr>
          <a:xfrm>
            <a:off x="0" y="7892605"/>
            <a:ext cx="18288000" cy="2394585"/>
          </a:xfrm>
          <a:custGeom>
            <a:avLst/>
            <a:gdLst/>
            <a:ahLst/>
            <a:cxnLst/>
            <a:rect l="l" t="t" r="r" b="b"/>
            <a:pathLst>
              <a:path w="18288000" h="2394584">
                <a:moveTo>
                  <a:pt x="18287988" y="0"/>
                </a:moveTo>
                <a:lnTo>
                  <a:pt x="18231523" y="5473"/>
                </a:lnTo>
                <a:lnTo>
                  <a:pt x="18154549" y="18605"/>
                </a:lnTo>
                <a:lnTo>
                  <a:pt x="18108041" y="27863"/>
                </a:lnTo>
                <a:lnTo>
                  <a:pt x="18061496" y="37909"/>
                </a:lnTo>
                <a:lnTo>
                  <a:pt x="18014925" y="48768"/>
                </a:lnTo>
                <a:lnTo>
                  <a:pt x="17968303" y="60413"/>
                </a:lnTo>
                <a:lnTo>
                  <a:pt x="17921669" y="72859"/>
                </a:lnTo>
                <a:lnTo>
                  <a:pt x="17875009" y="86106"/>
                </a:lnTo>
                <a:lnTo>
                  <a:pt x="17828337" y="100139"/>
                </a:lnTo>
                <a:lnTo>
                  <a:pt x="17781664" y="114960"/>
                </a:lnTo>
                <a:lnTo>
                  <a:pt x="17734966" y="130568"/>
                </a:lnTo>
                <a:lnTo>
                  <a:pt x="17688281" y="146964"/>
                </a:lnTo>
                <a:lnTo>
                  <a:pt x="17641608" y="164147"/>
                </a:lnTo>
                <a:lnTo>
                  <a:pt x="17594936" y="182105"/>
                </a:lnTo>
                <a:lnTo>
                  <a:pt x="17548276" y="200850"/>
                </a:lnTo>
                <a:lnTo>
                  <a:pt x="17501642" y="220370"/>
                </a:lnTo>
                <a:lnTo>
                  <a:pt x="17455033" y="240665"/>
                </a:lnTo>
                <a:lnTo>
                  <a:pt x="17408462" y="261734"/>
                </a:lnTo>
                <a:lnTo>
                  <a:pt x="17361916" y="283578"/>
                </a:lnTo>
                <a:lnTo>
                  <a:pt x="17315422" y="306197"/>
                </a:lnTo>
                <a:lnTo>
                  <a:pt x="17268978" y="329577"/>
                </a:lnTo>
                <a:lnTo>
                  <a:pt x="17222572" y="353720"/>
                </a:lnTo>
                <a:lnTo>
                  <a:pt x="17176242" y="378625"/>
                </a:lnTo>
                <a:lnTo>
                  <a:pt x="17129417" y="404558"/>
                </a:lnTo>
                <a:lnTo>
                  <a:pt x="17082986" y="431063"/>
                </a:lnTo>
                <a:lnTo>
                  <a:pt x="17036936" y="458114"/>
                </a:lnTo>
                <a:lnTo>
                  <a:pt x="16991292" y="485698"/>
                </a:lnTo>
                <a:lnTo>
                  <a:pt x="16946042" y="513765"/>
                </a:lnTo>
                <a:lnTo>
                  <a:pt x="16901186" y="542302"/>
                </a:lnTo>
                <a:lnTo>
                  <a:pt x="16856736" y="571296"/>
                </a:lnTo>
                <a:lnTo>
                  <a:pt x="16812667" y="600710"/>
                </a:lnTo>
                <a:lnTo>
                  <a:pt x="16769004" y="630529"/>
                </a:lnTo>
                <a:lnTo>
                  <a:pt x="16725735" y="660717"/>
                </a:lnTo>
                <a:lnTo>
                  <a:pt x="16682860" y="691248"/>
                </a:lnTo>
                <a:lnTo>
                  <a:pt x="16640391" y="722109"/>
                </a:lnTo>
                <a:lnTo>
                  <a:pt x="16598329" y="753262"/>
                </a:lnTo>
                <a:lnTo>
                  <a:pt x="16556660" y="784682"/>
                </a:lnTo>
                <a:lnTo>
                  <a:pt x="16515385" y="816368"/>
                </a:lnTo>
                <a:lnTo>
                  <a:pt x="16474529" y="848271"/>
                </a:lnTo>
                <a:lnTo>
                  <a:pt x="16434067" y="880364"/>
                </a:lnTo>
                <a:lnTo>
                  <a:pt x="16394011" y="912647"/>
                </a:lnTo>
                <a:lnTo>
                  <a:pt x="16354349" y="945070"/>
                </a:lnTo>
                <a:lnTo>
                  <a:pt x="16315106" y="977620"/>
                </a:lnTo>
                <a:lnTo>
                  <a:pt x="16276257" y="1010259"/>
                </a:lnTo>
                <a:lnTo>
                  <a:pt x="16237827" y="1042987"/>
                </a:lnTo>
                <a:lnTo>
                  <a:pt x="16199803" y="1075753"/>
                </a:lnTo>
                <a:lnTo>
                  <a:pt x="16162173" y="1108557"/>
                </a:lnTo>
                <a:lnTo>
                  <a:pt x="16088157" y="1174127"/>
                </a:lnTo>
                <a:lnTo>
                  <a:pt x="16015792" y="1239494"/>
                </a:lnTo>
                <a:lnTo>
                  <a:pt x="15945066" y="1304467"/>
                </a:lnTo>
                <a:lnTo>
                  <a:pt x="15842069" y="1400746"/>
                </a:lnTo>
                <a:lnTo>
                  <a:pt x="15617203" y="1614512"/>
                </a:lnTo>
                <a:lnTo>
                  <a:pt x="15542121" y="1684680"/>
                </a:lnTo>
                <a:lnTo>
                  <a:pt x="15504198" y="1719491"/>
                </a:lnTo>
                <a:lnTo>
                  <a:pt x="15465971" y="1754047"/>
                </a:lnTo>
                <a:lnTo>
                  <a:pt x="15427427" y="1788274"/>
                </a:lnTo>
                <a:lnTo>
                  <a:pt x="15388527" y="1822094"/>
                </a:lnTo>
                <a:lnTo>
                  <a:pt x="15349258" y="1855457"/>
                </a:lnTo>
                <a:lnTo>
                  <a:pt x="15341003" y="1862289"/>
                </a:lnTo>
                <a:lnTo>
                  <a:pt x="0" y="1862289"/>
                </a:lnTo>
                <a:lnTo>
                  <a:pt x="0" y="1909914"/>
                </a:lnTo>
                <a:lnTo>
                  <a:pt x="15282698" y="1909914"/>
                </a:lnTo>
                <a:lnTo>
                  <a:pt x="15269490" y="1920532"/>
                </a:lnTo>
                <a:lnTo>
                  <a:pt x="15228926" y="1952117"/>
                </a:lnTo>
                <a:lnTo>
                  <a:pt x="15187879" y="1982965"/>
                </a:lnTo>
                <a:lnTo>
                  <a:pt x="15146325" y="2013026"/>
                </a:lnTo>
                <a:lnTo>
                  <a:pt x="15104237" y="2042223"/>
                </a:lnTo>
                <a:lnTo>
                  <a:pt x="15061565" y="2070493"/>
                </a:lnTo>
                <a:lnTo>
                  <a:pt x="15018309" y="2097773"/>
                </a:lnTo>
                <a:lnTo>
                  <a:pt x="14974443" y="2123998"/>
                </a:lnTo>
                <a:lnTo>
                  <a:pt x="14932660" y="2147773"/>
                </a:lnTo>
                <a:lnTo>
                  <a:pt x="14890179" y="2170798"/>
                </a:lnTo>
                <a:lnTo>
                  <a:pt x="14846948" y="2193099"/>
                </a:lnTo>
                <a:lnTo>
                  <a:pt x="14802866" y="2214727"/>
                </a:lnTo>
                <a:lnTo>
                  <a:pt x="14758264" y="2235530"/>
                </a:lnTo>
                <a:lnTo>
                  <a:pt x="14712760" y="2255672"/>
                </a:lnTo>
                <a:lnTo>
                  <a:pt x="14666468" y="2275103"/>
                </a:lnTo>
                <a:lnTo>
                  <a:pt x="14619364" y="2293836"/>
                </a:lnTo>
                <a:lnTo>
                  <a:pt x="14571434" y="2311870"/>
                </a:lnTo>
                <a:lnTo>
                  <a:pt x="14522666" y="2329218"/>
                </a:lnTo>
                <a:lnTo>
                  <a:pt x="14473047" y="2345893"/>
                </a:lnTo>
                <a:lnTo>
                  <a:pt x="14422552" y="2361869"/>
                </a:lnTo>
                <a:lnTo>
                  <a:pt x="14371168" y="2377198"/>
                </a:lnTo>
                <a:lnTo>
                  <a:pt x="14318895" y="2391841"/>
                </a:lnTo>
                <a:lnTo>
                  <a:pt x="14309179" y="2394394"/>
                </a:lnTo>
                <a:lnTo>
                  <a:pt x="14492897" y="2394394"/>
                </a:lnTo>
                <a:lnTo>
                  <a:pt x="14566392" y="2369375"/>
                </a:lnTo>
                <a:lnTo>
                  <a:pt x="14612988" y="2352306"/>
                </a:lnTo>
                <a:lnTo>
                  <a:pt x="14658835" y="2334603"/>
                </a:lnTo>
                <a:lnTo>
                  <a:pt x="14703946" y="2316251"/>
                </a:lnTo>
                <a:lnTo>
                  <a:pt x="14748332" y="2297265"/>
                </a:lnTo>
                <a:lnTo>
                  <a:pt x="14792008" y="2277618"/>
                </a:lnTo>
                <a:lnTo>
                  <a:pt x="14834985" y="2257323"/>
                </a:lnTo>
                <a:lnTo>
                  <a:pt x="14877276" y="2236355"/>
                </a:lnTo>
                <a:lnTo>
                  <a:pt x="14919008" y="2214676"/>
                </a:lnTo>
                <a:lnTo>
                  <a:pt x="14959876" y="2192426"/>
                </a:lnTo>
                <a:lnTo>
                  <a:pt x="15000224" y="2169452"/>
                </a:lnTo>
                <a:lnTo>
                  <a:pt x="15042693" y="2144039"/>
                </a:lnTo>
                <a:lnTo>
                  <a:pt x="15084565" y="2117687"/>
                </a:lnTo>
                <a:lnTo>
                  <a:pt x="15125853" y="2090458"/>
                </a:lnTo>
                <a:lnTo>
                  <a:pt x="15166594" y="2062416"/>
                </a:lnTo>
                <a:lnTo>
                  <a:pt x="15206802" y="2033600"/>
                </a:lnTo>
                <a:lnTo>
                  <a:pt x="15246503" y="2004072"/>
                </a:lnTo>
                <a:lnTo>
                  <a:pt x="15285733" y="1973897"/>
                </a:lnTo>
                <a:lnTo>
                  <a:pt x="15324506" y="1943112"/>
                </a:lnTo>
                <a:lnTo>
                  <a:pt x="15362860" y="1911781"/>
                </a:lnTo>
                <a:lnTo>
                  <a:pt x="15365083" y="1909914"/>
                </a:lnTo>
                <a:lnTo>
                  <a:pt x="18287988" y="1909914"/>
                </a:lnTo>
                <a:lnTo>
                  <a:pt x="18287988" y="1862289"/>
                </a:lnTo>
                <a:lnTo>
                  <a:pt x="15421394" y="1862289"/>
                </a:lnTo>
                <a:lnTo>
                  <a:pt x="15438387" y="1847710"/>
                </a:lnTo>
                <a:lnTo>
                  <a:pt x="15475611" y="1815071"/>
                </a:lnTo>
                <a:lnTo>
                  <a:pt x="15512504" y="1782114"/>
                </a:lnTo>
                <a:lnTo>
                  <a:pt x="15549106" y="1748878"/>
                </a:lnTo>
                <a:lnTo>
                  <a:pt x="15585440" y="1715439"/>
                </a:lnTo>
                <a:lnTo>
                  <a:pt x="15657373" y="1648104"/>
                </a:lnTo>
                <a:lnTo>
                  <a:pt x="15877286" y="1439024"/>
                </a:lnTo>
                <a:lnTo>
                  <a:pt x="15979610" y="1343406"/>
                </a:lnTo>
                <a:lnTo>
                  <a:pt x="16049867" y="1278902"/>
                </a:lnTo>
                <a:lnTo>
                  <a:pt x="16121749" y="1214005"/>
                </a:lnTo>
                <a:lnTo>
                  <a:pt x="16195256" y="1148930"/>
                </a:lnTo>
                <a:lnTo>
                  <a:pt x="16270364" y="1083856"/>
                </a:lnTo>
                <a:lnTo>
                  <a:pt x="16308527" y="1051382"/>
                </a:lnTo>
                <a:lnTo>
                  <a:pt x="16347085" y="1018984"/>
                </a:lnTo>
                <a:lnTo>
                  <a:pt x="16386036" y="986688"/>
                </a:lnTo>
                <a:lnTo>
                  <a:pt x="16425393" y="954519"/>
                </a:lnTo>
                <a:lnTo>
                  <a:pt x="16465144" y="922489"/>
                </a:lnTo>
                <a:lnTo>
                  <a:pt x="16505301" y="890638"/>
                </a:lnTo>
                <a:lnTo>
                  <a:pt x="16545840" y="858989"/>
                </a:lnTo>
                <a:lnTo>
                  <a:pt x="16586784" y="827557"/>
                </a:lnTo>
                <a:lnTo>
                  <a:pt x="16628110" y="796378"/>
                </a:lnTo>
                <a:lnTo>
                  <a:pt x="16669842" y="765479"/>
                </a:lnTo>
                <a:lnTo>
                  <a:pt x="16711956" y="734860"/>
                </a:lnTo>
                <a:lnTo>
                  <a:pt x="16754475" y="704570"/>
                </a:lnTo>
                <a:lnTo>
                  <a:pt x="16797376" y="674636"/>
                </a:lnTo>
                <a:lnTo>
                  <a:pt x="16840657" y="645058"/>
                </a:lnTo>
                <a:lnTo>
                  <a:pt x="16884333" y="615873"/>
                </a:lnTo>
                <a:lnTo>
                  <a:pt x="16928402" y="587121"/>
                </a:lnTo>
                <a:lnTo>
                  <a:pt x="16972852" y="558800"/>
                </a:lnTo>
                <a:lnTo>
                  <a:pt x="17017696" y="530961"/>
                </a:lnTo>
                <a:lnTo>
                  <a:pt x="17062908" y="503605"/>
                </a:lnTo>
                <a:lnTo>
                  <a:pt x="17108513" y="476770"/>
                </a:lnTo>
                <a:lnTo>
                  <a:pt x="17154500" y="450481"/>
                </a:lnTo>
                <a:lnTo>
                  <a:pt x="17200880" y="424751"/>
                </a:lnTo>
                <a:lnTo>
                  <a:pt x="17248683" y="399072"/>
                </a:lnTo>
                <a:lnTo>
                  <a:pt x="17296537" y="374218"/>
                </a:lnTo>
                <a:lnTo>
                  <a:pt x="17344454" y="350189"/>
                </a:lnTo>
                <a:lnTo>
                  <a:pt x="17392434" y="326999"/>
                </a:lnTo>
                <a:lnTo>
                  <a:pt x="17440440" y="304660"/>
                </a:lnTo>
                <a:lnTo>
                  <a:pt x="17488485" y="283146"/>
                </a:lnTo>
                <a:lnTo>
                  <a:pt x="17536567" y="262470"/>
                </a:lnTo>
                <a:lnTo>
                  <a:pt x="17584662" y="242646"/>
                </a:lnTo>
                <a:lnTo>
                  <a:pt x="17632782" y="223659"/>
                </a:lnTo>
                <a:lnTo>
                  <a:pt x="17680915" y="205511"/>
                </a:lnTo>
                <a:lnTo>
                  <a:pt x="17729048" y="188201"/>
                </a:lnTo>
                <a:lnTo>
                  <a:pt x="17777194" y="171742"/>
                </a:lnTo>
                <a:lnTo>
                  <a:pt x="17825327" y="156133"/>
                </a:lnTo>
                <a:lnTo>
                  <a:pt x="17873434" y="141363"/>
                </a:lnTo>
                <a:lnTo>
                  <a:pt x="17921542" y="127457"/>
                </a:lnTo>
                <a:lnTo>
                  <a:pt x="17969611" y="114388"/>
                </a:lnTo>
                <a:lnTo>
                  <a:pt x="18017655" y="102171"/>
                </a:lnTo>
                <a:lnTo>
                  <a:pt x="18065661" y="90805"/>
                </a:lnTo>
                <a:lnTo>
                  <a:pt x="18113617" y="80289"/>
                </a:lnTo>
                <a:lnTo>
                  <a:pt x="18161521" y="70637"/>
                </a:lnTo>
                <a:lnTo>
                  <a:pt x="18209387" y="61823"/>
                </a:lnTo>
                <a:lnTo>
                  <a:pt x="18257381" y="55105"/>
                </a:lnTo>
                <a:lnTo>
                  <a:pt x="18287988" y="52781"/>
                </a:lnTo>
                <a:lnTo>
                  <a:pt x="18287988" y="0"/>
                </a:lnTo>
                <a:close/>
              </a:path>
            </a:pathLst>
          </a:custGeom>
          <a:solidFill>
            <a:srgbClr val="332C2C"/>
          </a:solidFill>
        </p:spPr>
        <p:txBody>
          <a:bodyPr wrap="square" lIns="0" tIns="0" rIns="0" bIns="0" rtlCol="0"/>
          <a:lstStyle/>
          <a:p>
            <a:endParaRPr/>
          </a:p>
        </p:txBody>
      </p:sp>
      <p:pic>
        <p:nvPicPr>
          <p:cNvPr id="5" name="Picture 4">
            <a:extLst>
              <a:ext uri="{FF2B5EF4-FFF2-40B4-BE49-F238E27FC236}">
                <a16:creationId xmlns:a16="http://schemas.microsoft.com/office/drawing/2014/main" id="{904FF0F1-497F-FA03-E9AF-6DC21649D0B5}"/>
              </a:ext>
            </a:extLst>
          </p:cNvPr>
          <p:cNvPicPr>
            <a:picLocks noChangeAspect="1"/>
          </p:cNvPicPr>
          <p:nvPr/>
        </p:nvPicPr>
        <p:blipFill>
          <a:blip r:embed="rId3"/>
          <a:stretch>
            <a:fillRect/>
          </a:stretch>
        </p:blipFill>
        <p:spPr>
          <a:xfrm>
            <a:off x="-7352" y="20111"/>
            <a:ext cx="7150264" cy="10259996"/>
          </a:xfrm>
          <a:prstGeom prst="rect">
            <a:avLst/>
          </a:prstGeom>
        </p:spPr>
      </p:pic>
      <p:sp>
        <p:nvSpPr>
          <p:cNvPr id="7" name="TextBox 6">
            <a:extLst>
              <a:ext uri="{FF2B5EF4-FFF2-40B4-BE49-F238E27FC236}">
                <a16:creationId xmlns:a16="http://schemas.microsoft.com/office/drawing/2014/main" id="{0C8AC30D-30CF-81AA-204C-38D4B4AB56E3}"/>
              </a:ext>
            </a:extLst>
          </p:cNvPr>
          <p:cNvSpPr txBox="1"/>
          <p:nvPr/>
        </p:nvSpPr>
        <p:spPr>
          <a:xfrm>
            <a:off x="7134477" y="10022499"/>
            <a:ext cx="6064482"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ea typeface="+mn-lt"/>
                <a:cs typeface="+mn-lt"/>
              </a:rPr>
              <a:t>Photo by &lt;a </a:t>
            </a:r>
            <a:r>
              <a:rPr lang="en-US" sz="1000" err="1">
                <a:ea typeface="+mn-lt"/>
                <a:cs typeface="+mn-lt"/>
              </a:rPr>
              <a:t>href</a:t>
            </a:r>
            <a:r>
              <a:rPr lang="en-US" sz="1000">
                <a:ea typeface="+mn-lt"/>
                <a:cs typeface="+mn-lt"/>
              </a:rPr>
              <a:t>="https://stockcake.com/</a:t>
            </a:r>
            <a:r>
              <a:rPr lang="en-US" sz="1000" err="1">
                <a:ea typeface="+mn-lt"/>
                <a:cs typeface="+mn-lt"/>
              </a:rPr>
              <a:t>i</a:t>
            </a:r>
            <a:r>
              <a:rPr lang="en-US" sz="1000">
                <a:ea typeface="+mn-lt"/>
                <a:cs typeface="+mn-lt"/>
              </a:rPr>
              <a:t>/data-analysis-work_819613_1043501"&gt;</a:t>
            </a:r>
            <a:r>
              <a:rPr lang="en-US" sz="1000" err="1">
                <a:ea typeface="+mn-lt"/>
                <a:cs typeface="+mn-lt"/>
              </a:rPr>
              <a:t>Stockcake</a:t>
            </a:r>
            <a:r>
              <a:rPr lang="en-US" sz="1000">
                <a:ea typeface="+mn-lt"/>
                <a:cs typeface="+mn-lt"/>
              </a:rPr>
              <a:t>&lt;/a&gt;</a:t>
            </a:r>
            <a:endParaRPr lang="en-US" sz="1000">
              <a:ea typeface="Calibri"/>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5DC329-E778-AAF8-9D1C-F7B54E03EF40}"/>
              </a:ext>
            </a:extLst>
          </p:cNvPr>
          <p:cNvSpPr txBox="1"/>
          <p:nvPr/>
        </p:nvSpPr>
        <p:spPr>
          <a:xfrm>
            <a:off x="651798" y="1870377"/>
            <a:ext cx="16635028"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Times New Roman"/>
                <a:cs typeface="Times New Roman"/>
              </a:rPr>
              <a:t>ICD-10 (International Classification of Diseases, 10th Revision)</a:t>
            </a:r>
          </a:p>
          <a:p>
            <a:endParaRPr lang="en-US" sz="2800" dirty="0">
              <a:latin typeface="Times New Roman"/>
              <a:cs typeface="Times New Roman"/>
            </a:endParaRPr>
          </a:p>
          <a:p>
            <a:r>
              <a:rPr lang="en-US" sz="2800" dirty="0">
                <a:latin typeface="Times New Roman"/>
                <a:cs typeface="Times New Roman"/>
              </a:rPr>
              <a:t>Purpose: International standard for diagnosing and classifying all diseases and health-related issues.</a:t>
            </a:r>
          </a:p>
          <a:p>
            <a:endParaRPr lang="en-US" sz="2800" dirty="0">
              <a:latin typeface="Times New Roman"/>
              <a:cs typeface="Times New Roman"/>
            </a:endParaRPr>
          </a:p>
          <a:p>
            <a:r>
              <a:rPr lang="en-US" sz="2800" dirty="0">
                <a:latin typeface="Times New Roman"/>
                <a:cs typeface="Times New Roman"/>
              </a:rPr>
              <a:t>Approximately 55,000 unique codes for diseases, symptoms, and abnormal findings </a:t>
            </a:r>
            <a:r>
              <a:rPr lang="en-US" sz="2800">
                <a:latin typeface="Times New Roman"/>
                <a:cs typeface="Times New Roman"/>
              </a:rPr>
              <a:t>[8]</a:t>
            </a:r>
            <a:r>
              <a:rPr lang="en-US" sz="1800">
                <a:solidFill>
                  <a:srgbClr val="000000"/>
                </a:solidFill>
                <a:effectLst/>
                <a:latin typeface="Times New Roman"/>
                <a:ea typeface="Times New Roman" panose="02020603050405020304" pitchFamily="18" charset="0"/>
                <a:cs typeface="Times New Roman"/>
              </a:rPr>
              <a:t>.</a:t>
            </a:r>
            <a:endParaRPr lang="en-US" sz="2800" dirty="0">
              <a:latin typeface="Times New Roman"/>
              <a:cs typeface="Times New Roman"/>
            </a:endParaRPr>
          </a:p>
          <a:p>
            <a:endParaRPr lang="en-US" sz="2800" dirty="0">
              <a:latin typeface="Times New Roman"/>
              <a:cs typeface="Times New Roman"/>
            </a:endParaRPr>
          </a:p>
          <a:p>
            <a:r>
              <a:rPr lang="en-US" sz="2800" dirty="0">
                <a:latin typeface="Times New Roman"/>
                <a:cs typeface="Times New Roman"/>
              </a:rPr>
              <a:t>Utility: Used for health statistics, billing, and epidemiology; ensures consistent classification of diseases globally.</a:t>
            </a:r>
          </a:p>
          <a:p>
            <a:endParaRPr lang="en-US" sz="2800" dirty="0">
              <a:latin typeface="Times New Roman"/>
              <a:cs typeface="Times New Roman"/>
            </a:endParaRPr>
          </a:p>
          <a:p>
            <a:r>
              <a:rPr lang="en-US" sz="2800" dirty="0">
                <a:latin typeface="Times New Roman"/>
                <a:cs typeface="Times New Roman"/>
              </a:rPr>
              <a:t>Adoption: Mandatory for reporting and billing in many countries.</a:t>
            </a:r>
          </a:p>
          <a:p>
            <a:endParaRPr lang="en-US" sz="2800" dirty="0">
              <a:latin typeface="Times New Roman"/>
              <a:cs typeface="Times New Roman"/>
            </a:endParaRPr>
          </a:p>
          <a:p>
            <a:r>
              <a:rPr lang="en-US" sz="2800" dirty="0">
                <a:latin typeface="Times New Roman"/>
                <a:cs typeface="Times New Roman"/>
              </a:rPr>
              <a:t>Example: Enables precise classification of conditions like hypertensive urgency.</a:t>
            </a:r>
          </a:p>
          <a:p>
            <a:endParaRPr lang="en-US" sz="2800" dirty="0">
              <a:latin typeface="Times New Roman"/>
              <a:cs typeface="Times New Roman"/>
            </a:endParaRPr>
          </a:p>
        </p:txBody>
      </p:sp>
    </p:spTree>
    <p:extLst>
      <p:ext uri="{BB962C8B-B14F-4D97-AF65-F5344CB8AC3E}">
        <p14:creationId xmlns:p14="http://schemas.microsoft.com/office/powerpoint/2010/main" val="3872155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7">
            <a:extLst>
              <a:ext uri="{FF2B5EF4-FFF2-40B4-BE49-F238E27FC236}">
                <a16:creationId xmlns:a16="http://schemas.microsoft.com/office/drawing/2014/main" id="{8425CF07-9EFF-9ACF-B490-25A33F09303A}"/>
              </a:ext>
            </a:extLst>
          </p:cNvPr>
          <p:cNvSpPr/>
          <p:nvPr/>
        </p:nvSpPr>
        <p:spPr>
          <a:xfrm>
            <a:off x="0" y="975490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4" name="TextBox 3">
            <a:extLst>
              <a:ext uri="{FF2B5EF4-FFF2-40B4-BE49-F238E27FC236}">
                <a16:creationId xmlns:a16="http://schemas.microsoft.com/office/drawing/2014/main" id="{69B493BF-31AD-B69E-ADA1-B963D2281753}"/>
              </a:ext>
            </a:extLst>
          </p:cNvPr>
          <p:cNvSpPr txBox="1"/>
          <p:nvPr/>
        </p:nvSpPr>
        <p:spPr>
          <a:xfrm>
            <a:off x="1355135" y="2726797"/>
            <a:ext cx="16405815" cy="1938992"/>
          </a:xfrm>
          <a:prstGeom prst="rect">
            <a:avLst/>
          </a:prstGeom>
          <a:noFill/>
        </p:spPr>
        <p:txBody>
          <a:bodyPr wrap="square" rtlCol="0">
            <a:spAutoFit/>
          </a:bodyPr>
          <a:lstStyle/>
          <a:p>
            <a:pPr algn="ctr"/>
            <a:r>
              <a:rPr lang="en-US" sz="6000" b="1" dirty="0">
                <a:latin typeface="Times New Roman" panose="02020603050405020304" pitchFamily="18" charset="0"/>
                <a:cs typeface="Times New Roman" panose="02020603050405020304" pitchFamily="18" charset="0"/>
              </a:rPr>
              <a:t>Justification for Selecting Health Informatics Terminologies</a:t>
            </a:r>
          </a:p>
        </p:txBody>
      </p:sp>
    </p:spTree>
    <p:extLst>
      <p:ext uri="{BB962C8B-B14F-4D97-AF65-F5344CB8AC3E}">
        <p14:creationId xmlns:p14="http://schemas.microsoft.com/office/powerpoint/2010/main" val="2092082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D6F78B-CD01-FC98-44ED-6B30123967B1}"/>
              </a:ext>
            </a:extLst>
          </p:cNvPr>
          <p:cNvSpPr txBox="1"/>
          <p:nvPr/>
        </p:nvSpPr>
        <p:spPr>
          <a:xfrm>
            <a:off x="930121" y="857527"/>
            <a:ext cx="12039600" cy="7263527"/>
          </a:xfrm>
          <a:prstGeom prst="rect">
            <a:avLst/>
          </a:prstGeom>
          <a:noFill/>
        </p:spPr>
        <p:txBody>
          <a:bodyPr wrap="square" lIns="91440" tIns="45720" rIns="91440" bIns="45720" anchor="t">
            <a:spAutoFit/>
          </a:bodyPr>
          <a:lstStyle/>
          <a:p>
            <a:r>
              <a:rPr lang="en-US" sz="2800" b="1" dirty="0">
                <a:latin typeface="Times New Roman"/>
                <a:cs typeface="Times New Roman"/>
              </a:rPr>
              <a:t>SNOMED CT Justification</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a:cs typeface="Times New Roman"/>
              </a:rPr>
              <a:t>Recommended for its expansive clinical content with over 311,000 concepts </a:t>
            </a:r>
            <a:r>
              <a:rPr lang="en-US" sz="2800" dirty="0">
                <a:latin typeface="Times New Roman" panose="02020603050405020304" pitchFamily="18" charset="0"/>
                <a:cs typeface="Times New Roman" panose="02020603050405020304" pitchFamily="18" charset="0"/>
              </a:rPr>
              <a:t>[1]</a:t>
            </a:r>
            <a:r>
              <a:rPr lang="en-US" sz="1800" dirty="0">
                <a:solidFill>
                  <a:srgbClr val="000000"/>
                </a:solidFill>
                <a:effectLst/>
                <a:latin typeface="Times New Roman" panose="02020603050405020304" pitchFamily="18" charset="0"/>
                <a:ea typeface="Times New Roman" panose="02020603050405020304" pitchFamily="18" charset="0"/>
              </a:rPr>
              <a:t>. </a:t>
            </a:r>
          </a:p>
          <a:p>
            <a:endParaRPr lang="en-US" dirty="0">
              <a:solidFill>
                <a:srgbClr val="000000"/>
              </a:solidFill>
              <a:latin typeface="Times New Roman" panose="02020603050405020304" pitchFamily="18" charset="0"/>
              <a:cs typeface="Times New Roman"/>
            </a:endParaRPr>
          </a:p>
          <a:p>
            <a:r>
              <a:rPr lang="en-US" sz="2800" dirty="0">
                <a:latin typeface="Times New Roman"/>
                <a:cs typeface="Times New Roman"/>
              </a:rPr>
              <a:t>Captures comprehensive clinical details such as symptoms, diagnoses, and treatments </a:t>
            </a:r>
            <a:r>
              <a:rPr lang="en-US" sz="2800" dirty="0">
                <a:latin typeface="Times New Roman" panose="02020603050405020304" pitchFamily="18" charset="0"/>
                <a:cs typeface="Times New Roman" panose="02020603050405020304" pitchFamily="18" charset="0"/>
              </a:rPr>
              <a:t>[6]</a:t>
            </a:r>
            <a:r>
              <a:rPr lang="en-US" sz="1800" dirty="0">
                <a:solidFill>
                  <a:srgbClr val="000000"/>
                </a:solidFill>
                <a:effectLst/>
                <a:latin typeface="Times New Roman" panose="02020603050405020304" pitchFamily="18" charset="0"/>
                <a:ea typeface="Times New Roman" panose="02020603050405020304" pitchFamily="18" charset="0"/>
              </a:rPr>
              <a:t>.</a:t>
            </a:r>
            <a:endParaRPr lang="en-US" sz="2800" dirty="0">
              <a:latin typeface="Times New Roman"/>
              <a:cs typeface="Times New Roman"/>
            </a:endParaRPr>
          </a:p>
          <a:p>
            <a:endParaRPr lang="en-US" sz="2800" dirty="0">
              <a:latin typeface="Times New Roman"/>
              <a:cs typeface="Times New Roman"/>
            </a:endParaRPr>
          </a:p>
          <a:p>
            <a:r>
              <a:rPr lang="en-US" sz="2800" dirty="0">
                <a:latin typeface="Times New Roman"/>
                <a:cs typeface="Times New Roman"/>
              </a:rPr>
              <a:t>Ensures uniform representation of patient information and clinical findings </a:t>
            </a:r>
            <a:r>
              <a:rPr lang="en-US" sz="2800" dirty="0">
                <a:latin typeface="Times New Roman" panose="02020603050405020304" pitchFamily="18" charset="0"/>
                <a:cs typeface="Times New Roman" panose="02020603050405020304" pitchFamily="18" charset="0"/>
              </a:rPr>
              <a:t>[1]</a:t>
            </a:r>
            <a:r>
              <a:rPr lang="en-US" sz="2800" dirty="0">
                <a:latin typeface="Times New Roman"/>
                <a:cs typeface="Times New Roman"/>
              </a:rPr>
              <a:t>.</a:t>
            </a:r>
          </a:p>
          <a:p>
            <a:endParaRPr lang="en-US" sz="2800" dirty="0">
              <a:latin typeface="Times New Roman"/>
              <a:cs typeface="Times New Roman"/>
            </a:endParaRPr>
          </a:p>
          <a:p>
            <a:r>
              <a:rPr lang="en-US" sz="2800" b="1" dirty="0">
                <a:latin typeface="Times New Roman"/>
                <a:cs typeface="Times New Roman"/>
              </a:rPr>
              <a:t>LOINC Justification</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a:cs typeface="Times New Roman"/>
              </a:rPr>
              <a:t>Emergent standard for encoding clinical observations </a:t>
            </a:r>
            <a:r>
              <a:rPr lang="en-US" sz="2800" dirty="0">
                <a:latin typeface="Times New Roman" panose="02020603050405020304" pitchFamily="18" charset="0"/>
                <a:cs typeface="Times New Roman" panose="02020603050405020304" pitchFamily="18" charset="0"/>
              </a:rPr>
              <a:t>[4]</a:t>
            </a:r>
            <a:r>
              <a:rPr lang="en-US" sz="1800" dirty="0">
                <a:solidFill>
                  <a:srgbClr val="000000"/>
                </a:solidFill>
                <a:effectLst/>
                <a:latin typeface="Times New Roman" panose="02020603050405020304" pitchFamily="18" charset="0"/>
                <a:ea typeface="Times New Roman" panose="02020603050405020304" pitchFamily="18" charset="0"/>
              </a:rPr>
              <a:t>.</a:t>
            </a:r>
            <a:endParaRPr lang="en-US" sz="2800" dirty="0">
              <a:latin typeface="Times New Roman"/>
              <a:cs typeface="Times New Roman"/>
            </a:endParaRPr>
          </a:p>
          <a:p>
            <a:r>
              <a:rPr lang="en-US" sz="2800" dirty="0">
                <a:latin typeface="Times New Roman"/>
                <a:cs typeface="Times New Roman"/>
              </a:rPr>
              <a:t>Encompasses over 30,000 terms for measurements like blood pressure and lab results </a:t>
            </a:r>
            <a:r>
              <a:rPr lang="en-US" sz="2800" dirty="0">
                <a:latin typeface="Times New Roman" panose="02020603050405020304" pitchFamily="18" charset="0"/>
                <a:cs typeface="Times New Roman" panose="02020603050405020304" pitchFamily="18" charset="0"/>
              </a:rPr>
              <a:t>[4]</a:t>
            </a:r>
            <a:r>
              <a:rPr lang="en-US" sz="1800" dirty="0">
                <a:solidFill>
                  <a:srgbClr val="000000"/>
                </a:solidFill>
                <a:effectLst/>
                <a:latin typeface="Times New Roman" panose="02020603050405020304" pitchFamily="18" charset="0"/>
                <a:ea typeface="Times New Roman" panose="02020603050405020304" pitchFamily="18" charset="0"/>
              </a:rPr>
              <a:t>. </a:t>
            </a:r>
          </a:p>
          <a:p>
            <a:r>
              <a:rPr lang="en-US" sz="2800" dirty="0">
                <a:latin typeface="Times New Roman"/>
                <a:cs typeface="Times New Roman"/>
              </a:rPr>
              <a:t>Increasingly prevalent in medical reporting, ensuring interoperability of lab results </a:t>
            </a:r>
            <a:r>
              <a:rPr lang="en-US" sz="2800" dirty="0">
                <a:latin typeface="Times New Roman" panose="02020603050405020304" pitchFamily="18" charset="0"/>
                <a:cs typeface="Times New Roman" panose="02020603050405020304" pitchFamily="18" charset="0"/>
              </a:rPr>
              <a:t>[4]</a:t>
            </a:r>
            <a:r>
              <a:rPr lang="en-US" sz="1800" dirty="0">
                <a:solidFill>
                  <a:srgbClr val="000000"/>
                </a:solidFill>
                <a:effectLst/>
                <a:latin typeface="Times New Roman" panose="02020603050405020304" pitchFamily="18" charset="0"/>
                <a:ea typeface="Times New Roman" panose="02020603050405020304" pitchFamily="18" charset="0"/>
              </a:rPr>
              <a:t>. </a:t>
            </a:r>
          </a:p>
          <a:p>
            <a:endParaRPr lang="en-US" sz="2800" dirty="0">
              <a:latin typeface="Times New Roman" panose="02020603050405020304" pitchFamily="18" charset="0"/>
              <a:cs typeface="Times New Roman" panose="02020603050405020304" pitchFamily="18" charset="0"/>
            </a:endParaRPr>
          </a:p>
        </p:txBody>
      </p:sp>
      <p:sp>
        <p:nvSpPr>
          <p:cNvPr id="5" name="object 3">
            <a:extLst>
              <a:ext uri="{FF2B5EF4-FFF2-40B4-BE49-F238E27FC236}">
                <a16:creationId xmlns:a16="http://schemas.microsoft.com/office/drawing/2014/main" id="{ADA01666-2BC0-BB5A-B9E4-813A4ADB0566}"/>
              </a:ext>
            </a:extLst>
          </p:cNvPr>
          <p:cNvSpPr/>
          <p:nvPr/>
        </p:nvSpPr>
        <p:spPr>
          <a:xfrm>
            <a:off x="13041630" y="3493498"/>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
        <p:nvSpPr>
          <p:cNvPr id="6" name="object 3">
            <a:extLst>
              <a:ext uri="{FF2B5EF4-FFF2-40B4-BE49-F238E27FC236}">
                <a16:creationId xmlns:a16="http://schemas.microsoft.com/office/drawing/2014/main" id="{F3051BA9-AA6B-D228-3F17-E4180B0886A7}"/>
              </a:ext>
            </a:extLst>
          </p:cNvPr>
          <p:cNvSpPr/>
          <p:nvPr/>
        </p:nvSpPr>
        <p:spPr>
          <a:xfrm rot="16463372">
            <a:off x="12784073" y="324397"/>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Tree>
    <p:extLst>
      <p:ext uri="{BB962C8B-B14F-4D97-AF65-F5344CB8AC3E}">
        <p14:creationId xmlns:p14="http://schemas.microsoft.com/office/powerpoint/2010/main" val="63224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3">
            <a:extLst>
              <a:ext uri="{FF2B5EF4-FFF2-40B4-BE49-F238E27FC236}">
                <a16:creationId xmlns:a16="http://schemas.microsoft.com/office/drawing/2014/main" id="{4267AD21-E0F5-BA12-AFCC-C4A68DB5768F}"/>
              </a:ext>
            </a:extLst>
          </p:cNvPr>
          <p:cNvSpPr/>
          <p:nvPr/>
        </p:nvSpPr>
        <p:spPr>
          <a:xfrm>
            <a:off x="13041630" y="3493498"/>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
        <p:nvSpPr>
          <p:cNvPr id="4" name="object 5">
            <a:extLst>
              <a:ext uri="{FF2B5EF4-FFF2-40B4-BE49-F238E27FC236}">
                <a16:creationId xmlns:a16="http://schemas.microsoft.com/office/drawing/2014/main" id="{019372FD-E840-8712-D339-89676008DE08}"/>
              </a:ext>
            </a:extLst>
          </p:cNvPr>
          <p:cNvSpPr/>
          <p:nvPr/>
        </p:nvSpPr>
        <p:spPr>
          <a:xfrm>
            <a:off x="12500" y="548738"/>
            <a:ext cx="18288000" cy="9251950"/>
          </a:xfrm>
          <a:custGeom>
            <a:avLst/>
            <a:gdLst/>
            <a:ahLst/>
            <a:cxnLst/>
            <a:rect l="l" t="t" r="r" b="b"/>
            <a:pathLst>
              <a:path w="18288000" h="9251950">
                <a:moveTo>
                  <a:pt x="18287988" y="9203855"/>
                </a:moveTo>
                <a:lnTo>
                  <a:pt x="0" y="9203855"/>
                </a:lnTo>
                <a:lnTo>
                  <a:pt x="0" y="9251480"/>
                </a:lnTo>
                <a:lnTo>
                  <a:pt x="18287988" y="9251480"/>
                </a:lnTo>
                <a:lnTo>
                  <a:pt x="18287988" y="9203855"/>
                </a:lnTo>
                <a:close/>
              </a:path>
              <a:path w="18288000" h="9251950">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r>
              <a:rPr lang="en-US"/>
              <a:t>C</a:t>
            </a:r>
            <a:endParaRPr/>
          </a:p>
        </p:txBody>
      </p:sp>
      <p:sp>
        <p:nvSpPr>
          <p:cNvPr id="5" name="object 3">
            <a:extLst>
              <a:ext uri="{FF2B5EF4-FFF2-40B4-BE49-F238E27FC236}">
                <a16:creationId xmlns:a16="http://schemas.microsoft.com/office/drawing/2014/main" id="{7F1C4006-07FD-9106-C1F9-45A9E15DA842}"/>
              </a:ext>
            </a:extLst>
          </p:cNvPr>
          <p:cNvSpPr/>
          <p:nvPr/>
        </p:nvSpPr>
        <p:spPr>
          <a:xfrm rot="16463372">
            <a:off x="12784073" y="324397"/>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
        <p:nvSpPr>
          <p:cNvPr id="7" name="TextBox 6">
            <a:extLst>
              <a:ext uri="{FF2B5EF4-FFF2-40B4-BE49-F238E27FC236}">
                <a16:creationId xmlns:a16="http://schemas.microsoft.com/office/drawing/2014/main" id="{9F578CCC-93EC-33C8-6A94-591830C3629C}"/>
              </a:ext>
            </a:extLst>
          </p:cNvPr>
          <p:cNvSpPr txBox="1"/>
          <p:nvPr/>
        </p:nvSpPr>
        <p:spPr>
          <a:xfrm>
            <a:off x="953923" y="819674"/>
            <a:ext cx="9236362" cy="6124754"/>
          </a:xfrm>
          <a:prstGeom prst="rect">
            <a:avLst/>
          </a:prstGeom>
          <a:noFill/>
        </p:spPr>
        <p:txBody>
          <a:bodyPr wrap="square" lIns="91440" tIns="45720" rIns="91440" bIns="45720" anchor="t">
            <a:spAutoFit/>
          </a:bodyPr>
          <a:lstStyle/>
          <a:p>
            <a:r>
              <a:rPr lang="en-US" sz="2800" b="1" dirty="0" err="1">
                <a:latin typeface="Times New Roman"/>
                <a:cs typeface="Times New Roman"/>
              </a:rPr>
              <a:t>RxNorm</a:t>
            </a:r>
            <a:r>
              <a:rPr lang="en-US" sz="2800" b="1" dirty="0">
                <a:latin typeface="Times New Roman"/>
                <a:cs typeface="Times New Roman"/>
              </a:rPr>
              <a:t> Justification</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Standardized terminology for medication names, aiding in the clear communication of prescription information [5]</a:t>
            </a:r>
            <a:r>
              <a:rPr lang="en-US" sz="1800" dirty="0">
                <a:solidFill>
                  <a:srgbClr val="000000"/>
                </a:solidFill>
                <a:effectLst/>
                <a:latin typeface="Times New Roman" panose="02020603050405020304" pitchFamily="18" charset="0"/>
                <a:ea typeface="Times New Roman" panose="02020603050405020304" pitchFamily="18" charset="0"/>
              </a:rPr>
              <a:t>.</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Integrates a wide range of drug vocabularies for consistent medication data across EHRs and prescribing systems [5]</a:t>
            </a:r>
            <a:r>
              <a:rPr lang="en-US" sz="1800" dirty="0">
                <a:solidFill>
                  <a:srgbClr val="000000"/>
                </a:solidFill>
                <a:effectLst/>
                <a:latin typeface="Times New Roman" panose="02020603050405020304" pitchFamily="18" charset="0"/>
                <a:ea typeface="Times New Roman" panose="02020603050405020304" pitchFamily="18" charset="0"/>
              </a:rPr>
              <a:t>.</a:t>
            </a:r>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r>
              <a:rPr lang="en-US" sz="2800" b="1" dirty="0">
                <a:latin typeface="Times New Roman"/>
                <a:cs typeface="Times New Roman"/>
              </a:rPr>
              <a:t>ICD-10 Justification</a:t>
            </a:r>
          </a:p>
          <a:p>
            <a:r>
              <a:rPr lang="en-US" sz="2800" dirty="0">
                <a:latin typeface="Times New Roman" panose="02020603050405020304" pitchFamily="18" charset="0"/>
                <a:cs typeface="Times New Roman" panose="02020603050405020304" pitchFamily="18" charset="0"/>
              </a:rPr>
              <a:t>Serves as the global benchmark for disease classification and is supported by the WHO [8]</a:t>
            </a:r>
            <a:r>
              <a:rPr lang="en-US" sz="1800" dirty="0">
                <a:solidFill>
                  <a:srgbClr val="000000"/>
                </a:solidFill>
                <a:effectLst/>
                <a:latin typeface="Times New Roman" panose="02020603050405020304" pitchFamily="18" charset="0"/>
                <a:ea typeface="Times New Roman" panose="02020603050405020304" pitchFamily="18" charset="0"/>
              </a:rPr>
              <a:t>. </a:t>
            </a:r>
          </a:p>
          <a:p>
            <a:r>
              <a:rPr lang="en-US" sz="2800" dirty="0">
                <a:latin typeface="Times New Roman" panose="02020603050405020304" pitchFamily="18" charset="0"/>
                <a:cs typeface="Times New Roman" panose="02020603050405020304" pitchFamily="18" charset="0"/>
              </a:rPr>
              <a:t>Provides more than 50,000 diagnosis codes for detailed disease classification, instrumental in healthcare documentation and billing [1]</a:t>
            </a:r>
            <a:r>
              <a:rPr lang="en-US" sz="1800" dirty="0">
                <a:solidFill>
                  <a:srgbClr val="000000"/>
                </a:solidFill>
                <a:effectLst/>
                <a:latin typeface="Times New Roman" panose="02020603050405020304" pitchFamily="18" charset="0"/>
                <a:ea typeface="Times New Roman" panose="02020603050405020304" pitchFamily="18" charset="0"/>
              </a:rPr>
              <a:t>.</a:t>
            </a:r>
            <a:r>
              <a:rPr lang="en-US" sz="2800" dirty="0">
                <a:latin typeface="Times New Roman" panose="02020603050405020304" pitchFamily="18" charset="0"/>
                <a:cs typeface="Times New Roman" panose="02020603050405020304" pitchFamily="18" charset="0"/>
              </a:rPr>
              <a:t> </a:t>
            </a: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32539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0333BCB1-0E72-C85B-9E4C-ADD151555FE4}"/>
              </a:ext>
            </a:extLst>
          </p:cNvPr>
          <p:cNvSpPr txBox="1"/>
          <p:nvPr/>
        </p:nvSpPr>
        <p:spPr>
          <a:xfrm>
            <a:off x="5503000" y="4138059"/>
            <a:ext cx="7303602" cy="1015663"/>
          </a:xfrm>
          <a:prstGeom prst="rect">
            <a:avLst/>
          </a:prstGeom>
          <a:noFill/>
        </p:spPr>
        <p:txBody>
          <a:bodyPr wrap="none" rtlCol="0">
            <a:spAutoFit/>
          </a:bodyPr>
          <a:lstStyle/>
          <a:p>
            <a:r>
              <a:rPr lang="en-US" sz="6000">
                <a:latin typeface="Times New Roman" panose="02020603050405020304" pitchFamily="18" charset="0"/>
                <a:cs typeface="Times New Roman" panose="02020603050405020304" pitchFamily="18" charset="0"/>
              </a:rPr>
              <a:t>LESSONS LEARNED</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p:nvPr/>
        </p:nvSpPr>
        <p:spPr>
          <a:xfrm>
            <a:off x="0" y="54820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7" name="object 7"/>
          <p:cNvSpPr/>
          <p:nvPr/>
        </p:nvSpPr>
        <p:spPr>
          <a:xfrm>
            <a:off x="0" y="975490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8" name="TextBox 7">
            <a:extLst>
              <a:ext uri="{FF2B5EF4-FFF2-40B4-BE49-F238E27FC236}">
                <a16:creationId xmlns:a16="http://schemas.microsoft.com/office/drawing/2014/main" id="{6C29136B-1EBB-13ED-9194-95C54280B858}"/>
              </a:ext>
            </a:extLst>
          </p:cNvPr>
          <p:cNvSpPr txBox="1"/>
          <p:nvPr/>
        </p:nvSpPr>
        <p:spPr>
          <a:xfrm>
            <a:off x="1009723" y="1960933"/>
            <a:ext cx="16164938" cy="83407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u="sng" dirty="0">
                <a:latin typeface="Times New Roman"/>
                <a:ea typeface="+mn-lt"/>
                <a:cs typeface="+mn-lt"/>
              </a:rPr>
              <a:t>Challenges in Healthcare Coding</a:t>
            </a:r>
            <a:endParaRPr lang="en-US" sz="2800" u="sng" dirty="0">
              <a:latin typeface="Times New Roman"/>
              <a:ea typeface="+mn-lt"/>
              <a:cs typeface="+mn-lt"/>
            </a:endParaRPr>
          </a:p>
          <a:p>
            <a:endParaRPr lang="en-US" sz="3200" b="1" dirty="0">
              <a:solidFill>
                <a:srgbClr val="000000"/>
              </a:solidFill>
              <a:latin typeface="Times New Roman"/>
              <a:ea typeface="+mn-lt"/>
              <a:cs typeface="+mn-lt"/>
            </a:endParaRPr>
          </a:p>
          <a:p>
            <a:r>
              <a:rPr lang="en-US" sz="2400" b="1" i="1" dirty="0">
                <a:solidFill>
                  <a:srgbClr val="0D0D0D"/>
                </a:solidFill>
                <a:latin typeface="Times New Roman"/>
                <a:ea typeface="+mn-lt"/>
                <a:cs typeface="+mn-lt"/>
              </a:rPr>
              <a:t>Varying Terminology</a:t>
            </a:r>
            <a:r>
              <a:rPr lang="en-US" sz="2400" b="1" dirty="0">
                <a:solidFill>
                  <a:srgbClr val="0D0D0D"/>
                </a:solidFill>
                <a:latin typeface="Times New Roman"/>
                <a:ea typeface="+mn-lt"/>
                <a:cs typeface="+mn-lt"/>
              </a:rPr>
              <a:t>:</a:t>
            </a:r>
            <a:r>
              <a:rPr lang="en-US" sz="2400" dirty="0">
                <a:solidFill>
                  <a:srgbClr val="0D0D0D"/>
                </a:solidFill>
                <a:latin typeface="Times New Roman"/>
                <a:ea typeface="+mn-lt"/>
                <a:cs typeface="+mn-lt"/>
              </a:rPr>
              <a:t> Healthcare professionals use different terms for the same conditions, leading to confusion.</a:t>
            </a:r>
            <a:endParaRPr lang="en-US" sz="2400" dirty="0">
              <a:latin typeface="Times New Roman"/>
              <a:ea typeface="+mn-lt"/>
              <a:cs typeface="+mn-lt"/>
            </a:endParaRPr>
          </a:p>
          <a:p>
            <a:endParaRPr lang="en-US" sz="2400" dirty="0">
              <a:solidFill>
                <a:srgbClr val="0D0D0D"/>
              </a:solidFill>
              <a:latin typeface="Times New Roman"/>
              <a:ea typeface="+mn-lt"/>
              <a:cs typeface="+mn-lt"/>
            </a:endParaRPr>
          </a:p>
          <a:p>
            <a:r>
              <a:rPr lang="en-US" sz="2400" b="1" i="1" dirty="0">
                <a:solidFill>
                  <a:srgbClr val="0D0D0D"/>
                </a:solidFill>
                <a:latin typeface="Times New Roman"/>
                <a:ea typeface="+mn-lt"/>
                <a:cs typeface="+mn-lt"/>
              </a:rPr>
              <a:t>Lack of Clear Codes</a:t>
            </a:r>
            <a:r>
              <a:rPr lang="en-US" sz="2400" b="1" dirty="0">
                <a:solidFill>
                  <a:srgbClr val="0D0D0D"/>
                </a:solidFill>
                <a:latin typeface="Times New Roman"/>
                <a:ea typeface="+mn-lt"/>
                <a:cs typeface="+mn-lt"/>
              </a:rPr>
              <a:t>:</a:t>
            </a:r>
            <a:r>
              <a:rPr lang="en-US" sz="2400" dirty="0">
                <a:solidFill>
                  <a:srgbClr val="0D0D0D"/>
                </a:solidFill>
                <a:latin typeface="Times New Roman"/>
                <a:ea typeface="+mn-lt"/>
                <a:cs typeface="+mn-lt"/>
              </a:rPr>
              <a:t> Some terms lack clear codes, complicating accurate documentation.</a:t>
            </a:r>
          </a:p>
          <a:p>
            <a:endParaRPr lang="en-US" sz="2400" dirty="0">
              <a:solidFill>
                <a:srgbClr val="0D0D0D"/>
              </a:solidFill>
              <a:latin typeface="Times New Roman"/>
              <a:ea typeface="+mn-lt"/>
              <a:cs typeface="+mn-lt"/>
            </a:endParaRPr>
          </a:p>
          <a:p>
            <a:r>
              <a:rPr lang="en-US" sz="2800" b="1" u="sng" dirty="0">
                <a:latin typeface="Times New Roman"/>
                <a:ea typeface="+mn-lt"/>
                <a:cs typeface="+mn-lt"/>
              </a:rPr>
              <a:t>Importance of Standardization</a:t>
            </a:r>
            <a:endParaRPr lang="en-US" sz="2800" u="sng" dirty="0">
              <a:latin typeface="Times New Roman"/>
              <a:ea typeface="+mn-lt"/>
              <a:cs typeface="+mn-lt"/>
            </a:endParaRPr>
          </a:p>
          <a:p>
            <a:endParaRPr lang="en-US" sz="2800" b="1" dirty="0">
              <a:solidFill>
                <a:srgbClr val="000000"/>
              </a:solidFill>
              <a:latin typeface="Times New Roman"/>
              <a:ea typeface="+mn-lt"/>
              <a:cs typeface="+mn-lt"/>
            </a:endParaRPr>
          </a:p>
          <a:p>
            <a:r>
              <a:rPr lang="en-US" sz="2400" b="1" i="1" dirty="0">
                <a:solidFill>
                  <a:srgbClr val="0D0D0D"/>
                </a:solidFill>
                <a:latin typeface="Times New Roman"/>
                <a:ea typeface="+mn-lt"/>
                <a:cs typeface="+mn-lt"/>
              </a:rPr>
              <a:t>Consistency</a:t>
            </a:r>
            <a:r>
              <a:rPr lang="en-US" sz="2400" b="1" dirty="0">
                <a:solidFill>
                  <a:srgbClr val="0D0D0D"/>
                </a:solidFill>
                <a:latin typeface="Times New Roman"/>
                <a:ea typeface="+mn-lt"/>
                <a:cs typeface="+mn-lt"/>
              </a:rPr>
              <a:t>:</a:t>
            </a:r>
            <a:r>
              <a:rPr lang="en-US" sz="2400" dirty="0">
                <a:solidFill>
                  <a:srgbClr val="0D0D0D"/>
                </a:solidFill>
                <a:latin typeface="Times New Roman"/>
                <a:ea typeface="+mn-lt"/>
                <a:cs typeface="+mn-lt"/>
              </a:rPr>
              <a:t> Standardized terminology promotes consistent communication and record-keeping.</a:t>
            </a:r>
          </a:p>
          <a:p>
            <a:endParaRPr lang="en-US" sz="2400" dirty="0">
              <a:solidFill>
                <a:srgbClr val="0D0D0D"/>
              </a:solidFill>
              <a:latin typeface="Times New Roman"/>
              <a:ea typeface="+mn-lt"/>
              <a:cs typeface="+mn-lt"/>
            </a:endParaRPr>
          </a:p>
          <a:p>
            <a:r>
              <a:rPr lang="en-US" sz="2400" b="1" i="1" dirty="0">
                <a:solidFill>
                  <a:srgbClr val="0D0D0D"/>
                </a:solidFill>
                <a:latin typeface="Times New Roman"/>
                <a:ea typeface="+mn-lt"/>
                <a:cs typeface="+mn-lt"/>
              </a:rPr>
              <a:t>Accurate Data Exchange</a:t>
            </a:r>
            <a:r>
              <a:rPr lang="en-US" sz="2400" dirty="0">
                <a:solidFill>
                  <a:srgbClr val="0D0D0D"/>
                </a:solidFill>
                <a:latin typeface="Times New Roman"/>
                <a:ea typeface="+mn-lt"/>
                <a:cs typeface="+mn-lt"/>
              </a:rPr>
              <a:t>: Standardization facilitates precise data exchange between healthcare providers and systems.</a:t>
            </a:r>
          </a:p>
          <a:p>
            <a:endParaRPr lang="en-US" sz="2400" dirty="0">
              <a:solidFill>
                <a:srgbClr val="0D0D0D"/>
              </a:solidFill>
              <a:latin typeface="Times New Roman"/>
              <a:ea typeface="+mn-lt"/>
              <a:cs typeface="+mn-lt"/>
            </a:endParaRPr>
          </a:p>
          <a:p>
            <a:r>
              <a:rPr lang="en-US" sz="2400" b="1" i="1" dirty="0">
                <a:solidFill>
                  <a:srgbClr val="0D0D0D"/>
                </a:solidFill>
                <a:latin typeface="Times New Roman"/>
                <a:ea typeface="+mn-lt"/>
                <a:cs typeface="+mn-lt"/>
              </a:rPr>
              <a:t>Error Reduction</a:t>
            </a:r>
            <a:r>
              <a:rPr lang="en-US" sz="2400" b="1" dirty="0">
                <a:solidFill>
                  <a:srgbClr val="0D0D0D"/>
                </a:solidFill>
                <a:latin typeface="Times New Roman"/>
                <a:ea typeface="+mn-lt"/>
                <a:cs typeface="+mn-lt"/>
              </a:rPr>
              <a:t>:</a:t>
            </a:r>
            <a:r>
              <a:rPr lang="en-US" sz="2400" dirty="0">
                <a:solidFill>
                  <a:srgbClr val="0D0D0D"/>
                </a:solidFill>
                <a:latin typeface="Times New Roman"/>
                <a:ea typeface="+mn-lt"/>
                <a:cs typeface="+mn-lt"/>
              </a:rPr>
              <a:t> Standardization minimizes ambiguity, reducing errors in documentation and treatment.</a:t>
            </a:r>
            <a:endParaRPr lang="en-US" sz="2400" dirty="0">
              <a:latin typeface="Times New Roman"/>
              <a:ea typeface="+mn-lt"/>
              <a:cs typeface="+mn-lt"/>
            </a:endParaRPr>
          </a:p>
          <a:p>
            <a:endParaRPr lang="en-US" sz="2400" dirty="0">
              <a:solidFill>
                <a:srgbClr val="0D0D0D"/>
              </a:solidFill>
              <a:latin typeface="Times New Roman"/>
              <a:ea typeface="Calibri"/>
              <a:cs typeface="Calibri"/>
            </a:endParaRPr>
          </a:p>
          <a:p>
            <a:r>
              <a:rPr lang="en-US" sz="2400" dirty="0">
                <a:solidFill>
                  <a:srgbClr val="000000"/>
                </a:solidFill>
                <a:latin typeface="Times New Roman"/>
                <a:ea typeface="Calibri"/>
                <a:cs typeface="Times New Roman"/>
              </a:rPr>
              <a:t>Despite the recognition of SNOMED CT, LOINC, </a:t>
            </a:r>
            <a:r>
              <a:rPr lang="en-US" sz="2400" dirty="0" err="1">
                <a:solidFill>
                  <a:srgbClr val="000000"/>
                </a:solidFill>
                <a:latin typeface="Times New Roman"/>
                <a:ea typeface="Calibri"/>
                <a:cs typeface="Times New Roman"/>
              </a:rPr>
              <a:t>RxNorm</a:t>
            </a:r>
            <a:r>
              <a:rPr lang="en-US" sz="2400" dirty="0">
                <a:solidFill>
                  <a:srgbClr val="000000"/>
                </a:solidFill>
                <a:latin typeface="Times New Roman"/>
                <a:ea typeface="Calibri"/>
                <a:cs typeface="Times New Roman"/>
              </a:rPr>
              <a:t>, and ICD-10, their full integration into all healthcare systems and interoperability frameworks, especially within standards like HL7, may be lacking. This can complicate data exchange with systems prioritizing different terminologies or standards </a:t>
            </a:r>
            <a:r>
              <a:rPr lang="en-US" sz="2400" dirty="0">
                <a:solidFill>
                  <a:srgbClr val="000000"/>
                </a:solidFill>
                <a:latin typeface="Times New Roman"/>
                <a:ea typeface="Verdana"/>
                <a:cs typeface="Times New Roman"/>
              </a:rPr>
              <a:t>[</a:t>
            </a:r>
            <a:r>
              <a:rPr lang="en-US" sz="2400" dirty="0">
                <a:solidFill>
                  <a:srgbClr val="212121"/>
                </a:solidFill>
                <a:latin typeface="Times New Roman"/>
                <a:ea typeface="+mn-lt"/>
                <a:cs typeface="+mn-lt"/>
              </a:rPr>
              <a:t>9</a:t>
            </a:r>
            <a:r>
              <a:rPr lang="en-US" sz="2400" dirty="0">
                <a:solidFill>
                  <a:srgbClr val="212121"/>
                </a:solidFill>
                <a:latin typeface="Times New Roman"/>
                <a:ea typeface="Verdana"/>
                <a:cs typeface="Times New Roman"/>
              </a:rPr>
              <a:t>]</a:t>
            </a:r>
            <a:endParaRPr lang="en-US" sz="2400" dirty="0">
              <a:solidFill>
                <a:srgbClr val="000000"/>
              </a:solidFill>
              <a:latin typeface="Times New Roman"/>
              <a:ea typeface="Calibri"/>
              <a:cs typeface="Times New Roman"/>
            </a:endParaRPr>
          </a:p>
          <a:p>
            <a:endParaRPr lang="en-US" sz="2400" dirty="0">
              <a:solidFill>
                <a:srgbClr val="000000"/>
              </a:solidFill>
              <a:latin typeface="Times New Roman"/>
              <a:ea typeface="Calibri"/>
              <a:cs typeface="Times New Roman"/>
            </a:endParaRPr>
          </a:p>
          <a:p>
            <a:endParaRPr lang="en-US" sz="2400" dirty="0">
              <a:solidFill>
                <a:srgbClr val="0D0D0D"/>
              </a:solidFill>
              <a:latin typeface="Times New Roman"/>
              <a:ea typeface="Calibri"/>
              <a:cs typeface="Calibri"/>
            </a:endParaRPr>
          </a:p>
          <a:p>
            <a:endParaRPr lang="en-US" sz="2800" b="1" dirty="0">
              <a:latin typeface="Times New Roman"/>
              <a:cs typeface="Times New Roman"/>
            </a:endParaRPr>
          </a:p>
          <a:p>
            <a:endParaRPr lang="en-US" sz="2000" dirty="0">
              <a:latin typeface="Times New Roman"/>
              <a:cs typeface="Times New Roman"/>
            </a:endParaRPr>
          </a:p>
          <a:p>
            <a:endParaRPr lang="en-US" sz="1200" b="1" dirty="0">
              <a:latin typeface="Times New Roman"/>
              <a:cs typeface="Times New Roman"/>
            </a:endParaRPr>
          </a:p>
        </p:txBody>
      </p:sp>
      <p:sp>
        <p:nvSpPr>
          <p:cNvPr id="3" name="TextBox 2">
            <a:extLst>
              <a:ext uri="{FF2B5EF4-FFF2-40B4-BE49-F238E27FC236}">
                <a16:creationId xmlns:a16="http://schemas.microsoft.com/office/drawing/2014/main" id="{DB9CA3D8-53BF-4B6B-6F1A-3E0067433126}"/>
              </a:ext>
            </a:extLst>
          </p:cNvPr>
          <p:cNvSpPr txBox="1"/>
          <p:nvPr/>
        </p:nvSpPr>
        <p:spPr>
          <a:xfrm>
            <a:off x="1001521" y="982420"/>
            <a:ext cx="1136396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a:latin typeface="Times New Roman"/>
                <a:cs typeface="Calibri"/>
              </a:rPr>
              <a:t>Semantic Gaps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935DC-DC0D-B0B8-5A6A-40353FEF8572}"/>
              </a:ext>
            </a:extLst>
          </p:cNvPr>
          <p:cNvSpPr>
            <a:spLocks noGrp="1"/>
          </p:cNvSpPr>
          <p:nvPr>
            <p:ph type="title"/>
          </p:nvPr>
        </p:nvSpPr>
        <p:spPr>
          <a:xfrm>
            <a:off x="588633" y="969756"/>
            <a:ext cx="16182174" cy="5855449"/>
          </a:xfrm>
        </p:spPr>
        <p:txBody>
          <a:bodyPr wrap="square" lIns="0" tIns="0" rIns="0" bIns="0" anchor="t">
            <a:spAutoFit/>
          </a:bodyPr>
          <a:lstStyle/>
          <a:p>
            <a:pPr algn="l"/>
            <a:r>
              <a:rPr lang="en-US" sz="2800" b="1" u="sng" dirty="0">
                <a:solidFill>
                  <a:srgbClr val="000000"/>
                </a:solidFill>
              </a:rPr>
              <a:t>Collaborative Efforts:</a:t>
            </a:r>
            <a:br>
              <a:rPr lang="en-US" sz="2400" b="1" dirty="0"/>
            </a:br>
            <a:endParaRPr lang="en-US" sz="2400" dirty="0">
              <a:solidFill>
                <a:srgbClr val="000000"/>
              </a:solidFill>
            </a:endParaRPr>
          </a:p>
          <a:p>
            <a:pPr algn="l"/>
            <a:r>
              <a:rPr lang="en-US" sz="2400" b="1" dirty="0">
                <a:solidFill>
                  <a:srgbClr val="000000"/>
                </a:solidFill>
              </a:rPr>
              <a:t>Optimizing Health Information Management:</a:t>
            </a:r>
            <a:r>
              <a:rPr lang="en-US" sz="2400" dirty="0">
                <a:solidFill>
                  <a:srgbClr val="000000"/>
                </a:solidFill>
              </a:rPr>
              <a:t> By standardizing terminology and improving coding practices, healthcare organizations can streamline health information management processes, leading to more efficient workflows and better data integrity.</a:t>
            </a:r>
            <a:br>
              <a:rPr lang="en-US" sz="2400">
                <a:solidFill>
                  <a:srgbClr val="000000"/>
                </a:solidFill>
              </a:rPr>
            </a:br>
            <a:br>
              <a:rPr lang="en-US" sz="2400"/>
            </a:br>
            <a:endParaRPr lang="en-US" sz="2400" dirty="0">
              <a:solidFill>
                <a:srgbClr val="000000"/>
              </a:solidFill>
            </a:endParaRPr>
          </a:p>
          <a:p>
            <a:pPr algn="l"/>
            <a:r>
              <a:rPr lang="en-US" sz="2400" b="1" dirty="0">
                <a:solidFill>
                  <a:srgbClr val="000000"/>
                </a:solidFill>
              </a:rPr>
              <a:t>Promoting Better Patient Care</a:t>
            </a:r>
            <a:r>
              <a:rPr lang="en-US" sz="2400" dirty="0">
                <a:solidFill>
                  <a:srgbClr val="000000"/>
                </a:solidFill>
              </a:rPr>
              <a:t>: Collaborative efforts to standardize terminology and train healthcare workers contribute to enhancing patient care quality by ensuring accurate documentation, improved communication, and more effective care delivery.</a:t>
            </a:r>
          </a:p>
          <a:p>
            <a:pPr algn="l"/>
            <a:endParaRPr lang="en-US" sz="2400" u="sng" dirty="0">
              <a:solidFill>
                <a:srgbClr val="000000"/>
              </a:solidFill>
            </a:endParaRPr>
          </a:p>
          <a:p>
            <a:pPr algn="l"/>
            <a:endParaRPr lang="en-US" sz="2800" b="1" u="sng" dirty="0">
              <a:solidFill>
                <a:srgbClr val="000000"/>
              </a:solidFill>
            </a:endParaRPr>
          </a:p>
          <a:p>
            <a:pPr algn="l"/>
            <a:endParaRPr lang="en-US" sz="2400" b="1" dirty="0">
              <a:solidFill>
                <a:srgbClr val="000000"/>
              </a:solidFill>
            </a:endParaRPr>
          </a:p>
          <a:p>
            <a:endParaRPr lang="en-US" dirty="0"/>
          </a:p>
        </p:txBody>
      </p:sp>
    </p:spTree>
    <p:extLst>
      <p:ext uri="{BB962C8B-B14F-4D97-AF65-F5344CB8AC3E}">
        <p14:creationId xmlns:p14="http://schemas.microsoft.com/office/powerpoint/2010/main" val="17501549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B448B-742E-5045-7BD5-3D6EFA651B9A}"/>
              </a:ext>
            </a:extLst>
          </p:cNvPr>
          <p:cNvSpPr>
            <a:spLocks noGrp="1"/>
          </p:cNvSpPr>
          <p:nvPr>
            <p:ph type="title"/>
          </p:nvPr>
        </p:nvSpPr>
        <p:spPr>
          <a:xfrm>
            <a:off x="295907" y="991019"/>
            <a:ext cx="14438784" cy="7578998"/>
          </a:xfrm>
        </p:spPr>
        <p:txBody>
          <a:bodyPr wrap="square" lIns="0" tIns="0" rIns="0" bIns="0" anchor="t">
            <a:spAutoFit/>
          </a:bodyPr>
          <a:lstStyle/>
          <a:p>
            <a:pPr algn="l"/>
            <a:br>
              <a:rPr lang="en-US" sz="2400" dirty="0"/>
            </a:br>
            <a:r>
              <a:rPr lang="en-US" sz="2400" dirty="0"/>
              <a:t>1. </a:t>
            </a:r>
            <a:r>
              <a:rPr lang="en-US" sz="2400" b="1" u="sng" dirty="0"/>
              <a:t>SNOMED CT:</a:t>
            </a:r>
            <a:br>
              <a:rPr lang="en-US" sz="2400" b="1" u="sng" dirty="0"/>
            </a:br>
            <a:endParaRPr lang="en-US" sz="2400" b="1" u="sng" dirty="0"/>
          </a:p>
          <a:p>
            <a:pPr algn="l"/>
            <a:r>
              <a:rPr lang="en-US" sz="2400" dirty="0"/>
              <a:t> </a:t>
            </a:r>
            <a:r>
              <a:rPr lang="en-US" sz="2400" b="1" dirty="0"/>
              <a:t>Extensive Vocabulary:</a:t>
            </a:r>
            <a:r>
              <a:rPr lang="en-US" sz="2400" dirty="0"/>
              <a:t> May lead to challenges in data interpretation and exchange due to unfamiliar terms or concept </a:t>
            </a:r>
            <a:r>
              <a:rPr lang="en-US" sz="2400" dirty="0">
                <a:latin typeface="Times New Roman"/>
                <a:cs typeface="Times New Roman"/>
              </a:rPr>
              <a:t>[7].</a:t>
            </a:r>
            <a:br>
              <a:rPr lang="en-US" sz="2400" dirty="0"/>
            </a:br>
            <a:endParaRPr lang="en-US" sz="2400" dirty="0"/>
          </a:p>
          <a:p>
            <a:pPr algn="l"/>
            <a:r>
              <a:rPr lang="en-US" sz="2400" dirty="0"/>
              <a:t> </a:t>
            </a:r>
            <a:r>
              <a:rPr lang="en-US" sz="2400" b="1" dirty="0"/>
              <a:t>Complexity: </a:t>
            </a:r>
            <a:r>
              <a:rPr lang="en-US" sz="2400" dirty="0"/>
              <a:t>Detailed hierarchies and relationships can make navigation and use complex, potentially leading to errors </a:t>
            </a:r>
            <a:r>
              <a:rPr lang="en-US" sz="2400" dirty="0">
                <a:latin typeface="Times New Roman"/>
                <a:cs typeface="Times New Roman"/>
              </a:rPr>
              <a:t>[7].</a:t>
            </a:r>
            <a:br>
              <a:rPr lang="en-US" sz="2400" dirty="0"/>
            </a:br>
            <a:br>
              <a:rPr lang="en-US" sz="2400" dirty="0"/>
            </a:br>
            <a:endParaRPr lang="en-US" sz="2400" dirty="0"/>
          </a:p>
          <a:p>
            <a:pPr algn="l"/>
            <a:r>
              <a:rPr lang="en-US" sz="2400" dirty="0"/>
              <a:t>2.</a:t>
            </a:r>
            <a:r>
              <a:rPr lang="en-US" sz="2400" b="1" dirty="0"/>
              <a:t> </a:t>
            </a:r>
            <a:r>
              <a:rPr lang="en-US" sz="2400" b="1" u="sng" dirty="0"/>
              <a:t>LOINC:</a:t>
            </a:r>
            <a:br>
              <a:rPr lang="en-US" sz="2400" b="1" u="sng" dirty="0"/>
            </a:br>
            <a:endParaRPr lang="en-US" sz="2400" b="1" dirty="0"/>
          </a:p>
          <a:p>
            <a:pPr algn="l"/>
            <a:r>
              <a:rPr lang="en-US" sz="2400" dirty="0"/>
              <a:t> </a:t>
            </a:r>
            <a:r>
              <a:rPr lang="en-US" sz="2400" b="1" dirty="0"/>
              <a:t>Limited Coverage:</a:t>
            </a:r>
            <a:r>
              <a:rPr lang="en-US" sz="2400" dirty="0"/>
              <a:t> May not encompass every laboratory test or procedure, resulting in gaps in data coding and interoperability </a:t>
            </a:r>
            <a:r>
              <a:rPr lang="en-US" sz="2400" dirty="0">
                <a:latin typeface="Times New Roman"/>
                <a:cs typeface="Times New Roman"/>
              </a:rPr>
              <a:t>[7].</a:t>
            </a:r>
            <a:endParaRPr lang="en-US" sz="2400" dirty="0"/>
          </a:p>
          <a:p>
            <a:pPr algn="l"/>
            <a:r>
              <a:rPr lang="en-US" sz="2400" b="1" dirty="0"/>
              <a:t>Maintenance Challenges:</a:t>
            </a:r>
            <a:r>
              <a:rPr lang="en-US" sz="2400" dirty="0"/>
              <a:t> Requires regular updates to reflect advances in medical technology, posing challenges for managing consistency</a:t>
            </a:r>
            <a:r>
              <a:rPr lang="en-US" sz="2400" dirty="0">
                <a:latin typeface="Times New Roman"/>
                <a:cs typeface="Times New Roman"/>
              </a:rPr>
              <a:t> [7].</a:t>
            </a:r>
            <a:endParaRPr lang="en-US" sz="2400" dirty="0"/>
          </a:p>
          <a:p>
            <a:pPr algn="l"/>
            <a:endParaRPr lang="en-US" dirty="0"/>
          </a:p>
          <a:p>
            <a:pPr algn="l"/>
            <a:endParaRPr lang="en-US" sz="2400" dirty="0"/>
          </a:p>
        </p:txBody>
      </p:sp>
      <p:sp>
        <p:nvSpPr>
          <p:cNvPr id="4" name="TextBox 3">
            <a:extLst>
              <a:ext uri="{FF2B5EF4-FFF2-40B4-BE49-F238E27FC236}">
                <a16:creationId xmlns:a16="http://schemas.microsoft.com/office/drawing/2014/main" id="{5638BFCB-8D1E-B7FE-0BAC-BFFA30AECC08}"/>
              </a:ext>
            </a:extLst>
          </p:cNvPr>
          <p:cNvSpPr txBox="1"/>
          <p:nvPr/>
        </p:nvSpPr>
        <p:spPr>
          <a:xfrm>
            <a:off x="300296" y="201501"/>
            <a:ext cx="3451424"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DRAWBACKS</a:t>
            </a:r>
          </a:p>
        </p:txBody>
      </p:sp>
    </p:spTree>
    <p:extLst>
      <p:ext uri="{BB962C8B-B14F-4D97-AF65-F5344CB8AC3E}">
        <p14:creationId xmlns:p14="http://schemas.microsoft.com/office/powerpoint/2010/main" val="7903808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47EEFBD-C174-A38C-C531-8645B9AA4B1C}"/>
              </a:ext>
            </a:extLst>
          </p:cNvPr>
          <p:cNvSpPr>
            <a:spLocks noGrp="1"/>
          </p:cNvSpPr>
          <p:nvPr>
            <p:ph type="body" idx="1"/>
          </p:nvPr>
        </p:nvSpPr>
        <p:spPr>
          <a:xfrm>
            <a:off x="522059" y="1492460"/>
            <a:ext cx="16632694" cy="6340197"/>
          </a:xfrm>
        </p:spPr>
        <p:txBody>
          <a:bodyPr wrap="square" lIns="0" tIns="0" rIns="0" bIns="0" anchor="t">
            <a:spAutoFit/>
          </a:bodyPr>
          <a:lstStyle/>
          <a:p>
            <a:pPr algn="l"/>
            <a:r>
              <a:rPr lang="en-US" sz="2800" b="1" dirty="0">
                <a:latin typeface="Times New Roman"/>
                <a:cs typeface="Times New Roman"/>
              </a:rPr>
              <a:t>3</a:t>
            </a:r>
            <a:r>
              <a:rPr lang="en-US" sz="2800" b="1" u="sng" dirty="0">
                <a:latin typeface="Times New Roman"/>
                <a:cs typeface="Times New Roman"/>
              </a:rPr>
              <a:t>.RxNorm:</a:t>
            </a:r>
            <a:endParaRPr lang="en-US" sz="2800" b="1" u="sng" dirty="0">
              <a:solidFill>
                <a:srgbClr val="000000"/>
              </a:solidFill>
              <a:latin typeface="Times New Roman"/>
              <a:cs typeface="Times New Roman"/>
            </a:endParaRPr>
          </a:p>
          <a:p>
            <a:pPr algn="l"/>
            <a:endParaRPr lang="en-US" sz="2800" b="1" u="sng" dirty="0">
              <a:latin typeface="Times New Roman"/>
              <a:cs typeface="Times New Roman"/>
            </a:endParaRPr>
          </a:p>
          <a:p>
            <a:pPr algn="l"/>
            <a:r>
              <a:rPr lang="en-US" sz="2400" dirty="0">
                <a:latin typeface="Times New Roman"/>
                <a:cs typeface="Times New Roman"/>
              </a:rPr>
              <a:t> </a:t>
            </a:r>
            <a:r>
              <a:rPr lang="en-US" sz="2400" b="1" dirty="0">
                <a:latin typeface="Times New Roman"/>
                <a:cs typeface="Times New Roman"/>
              </a:rPr>
              <a:t>Incomplete Drug Coverage:</a:t>
            </a:r>
            <a:r>
              <a:rPr lang="en-US" sz="2400" dirty="0">
                <a:latin typeface="Times New Roman"/>
                <a:cs typeface="Times New Roman"/>
              </a:rPr>
              <a:t> May not include every medication available in clinical practice, leading to challenges in accurate prescribing and documentation [7].</a:t>
            </a:r>
          </a:p>
          <a:p>
            <a:pPr algn="l"/>
            <a:endParaRPr lang="en-US" sz="2400" dirty="0">
              <a:latin typeface="Times New Roman"/>
              <a:cs typeface="Times New Roman"/>
            </a:endParaRPr>
          </a:p>
          <a:p>
            <a:pPr algn="l"/>
            <a:r>
              <a:rPr lang="en-US" sz="2400" dirty="0">
                <a:latin typeface="Times New Roman"/>
                <a:cs typeface="Times New Roman"/>
              </a:rPr>
              <a:t> </a:t>
            </a:r>
            <a:r>
              <a:rPr lang="en-US" sz="2400" b="1" dirty="0">
                <a:latin typeface="Times New Roman"/>
                <a:cs typeface="Times New Roman"/>
              </a:rPr>
              <a:t>Complex Mapping:</a:t>
            </a:r>
            <a:r>
              <a:rPr lang="en-US" sz="2400" dirty="0">
                <a:latin typeface="Times New Roman"/>
                <a:cs typeface="Times New Roman"/>
              </a:rPr>
              <a:t> Mapping to other drug terminologies can be complex, resulting in discrepancies or errors in data exchange [7].</a:t>
            </a:r>
            <a:endParaRPr lang="en-US" sz="2400" dirty="0">
              <a:solidFill>
                <a:srgbClr val="000000"/>
              </a:solidFill>
              <a:latin typeface="Times New Roman"/>
              <a:cs typeface="Times New Roman"/>
            </a:endParaRPr>
          </a:p>
          <a:p>
            <a:pPr algn="l"/>
            <a:endParaRPr lang="en-US" sz="8400" dirty="0">
              <a:solidFill>
                <a:srgbClr val="000000"/>
              </a:solidFill>
              <a:latin typeface="Times New Roman"/>
              <a:cs typeface="Times New Roman"/>
            </a:endParaRPr>
          </a:p>
          <a:p>
            <a:pPr algn="l"/>
            <a:r>
              <a:rPr lang="en-US" sz="2800" b="1" dirty="0">
                <a:latin typeface="Times New Roman"/>
                <a:cs typeface="Times New Roman"/>
              </a:rPr>
              <a:t>4. </a:t>
            </a:r>
            <a:r>
              <a:rPr lang="en-US" sz="2800" b="1" u="sng" dirty="0">
                <a:latin typeface="Times New Roman"/>
                <a:cs typeface="Times New Roman"/>
              </a:rPr>
              <a:t>ICD-10:</a:t>
            </a:r>
            <a:endParaRPr lang="en-US" sz="2800" b="1" u="sng" dirty="0">
              <a:solidFill>
                <a:srgbClr val="000000"/>
              </a:solidFill>
              <a:latin typeface="Times New Roman"/>
              <a:cs typeface="Times New Roman"/>
            </a:endParaRPr>
          </a:p>
          <a:p>
            <a:pPr algn="l"/>
            <a:endParaRPr lang="en-US" sz="2800" b="1" u="sng" dirty="0">
              <a:latin typeface="Times New Roman"/>
              <a:cs typeface="Times New Roman"/>
            </a:endParaRPr>
          </a:p>
          <a:p>
            <a:pPr algn="l"/>
            <a:r>
              <a:rPr lang="en-US" sz="2400" dirty="0">
                <a:latin typeface="Times New Roman"/>
                <a:cs typeface="Times New Roman"/>
              </a:rPr>
              <a:t> </a:t>
            </a:r>
            <a:r>
              <a:rPr lang="en-US" sz="2400" b="1" dirty="0">
                <a:latin typeface="Times New Roman"/>
                <a:cs typeface="Times New Roman"/>
              </a:rPr>
              <a:t>Limited Specificity</a:t>
            </a:r>
            <a:r>
              <a:rPr lang="en-US" sz="2400" dirty="0">
                <a:latin typeface="Times New Roman"/>
                <a:cs typeface="Times New Roman"/>
              </a:rPr>
              <a:t>: May lack granularity for capturing nuanced clinical conditions, potentially affecting documentation accuracy and reimbursement [7].</a:t>
            </a:r>
          </a:p>
          <a:p>
            <a:pPr algn="l"/>
            <a:endParaRPr lang="en-US" sz="2400" dirty="0">
              <a:latin typeface="Times New Roman"/>
              <a:cs typeface="Times New Roman"/>
            </a:endParaRPr>
          </a:p>
          <a:p>
            <a:pPr algn="l"/>
            <a:r>
              <a:rPr lang="en-US" sz="2400" dirty="0">
                <a:latin typeface="Times New Roman"/>
                <a:cs typeface="Times New Roman"/>
              </a:rPr>
              <a:t> </a:t>
            </a:r>
            <a:r>
              <a:rPr lang="en-US" sz="2400" b="1" dirty="0">
                <a:latin typeface="Times New Roman"/>
                <a:cs typeface="Times New Roman"/>
              </a:rPr>
              <a:t>Transition Challenges: </a:t>
            </a:r>
            <a:r>
              <a:rPr lang="en-US" sz="2400" dirty="0">
                <a:latin typeface="Times New Roman"/>
                <a:cs typeface="Times New Roman"/>
              </a:rPr>
              <a:t>Transitioning to ICD-10 poses challenges such as staff training and system updates, leading to temporary disruptions in workflow and coding accuracy [7].</a:t>
            </a:r>
            <a:endParaRPr lang="en-US" dirty="0">
              <a:ea typeface="Verdana"/>
            </a:endParaRPr>
          </a:p>
        </p:txBody>
      </p:sp>
    </p:spTree>
    <p:extLst>
      <p:ext uri="{BB962C8B-B14F-4D97-AF65-F5344CB8AC3E}">
        <p14:creationId xmlns:p14="http://schemas.microsoft.com/office/powerpoint/2010/main" val="2517907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6091970"/>
            <a:ext cx="2929255" cy="4195445"/>
          </a:xfrm>
          <a:custGeom>
            <a:avLst/>
            <a:gdLst/>
            <a:ahLst/>
            <a:cxnLst/>
            <a:rect l="l" t="t" r="r" b="b"/>
            <a:pathLst>
              <a:path w="2929255" h="4195445">
                <a:moveTo>
                  <a:pt x="0" y="0"/>
                </a:moveTo>
                <a:lnTo>
                  <a:pt x="35896" y="29865"/>
                </a:lnTo>
                <a:lnTo>
                  <a:pt x="69718" y="58874"/>
                </a:lnTo>
                <a:lnTo>
                  <a:pt x="103228" y="88438"/>
                </a:lnTo>
                <a:lnTo>
                  <a:pt x="136431" y="118546"/>
                </a:lnTo>
                <a:lnTo>
                  <a:pt x="169333" y="149188"/>
                </a:lnTo>
                <a:lnTo>
                  <a:pt x="201940" y="180354"/>
                </a:lnTo>
                <a:lnTo>
                  <a:pt x="234258" y="212035"/>
                </a:lnTo>
                <a:lnTo>
                  <a:pt x="266292" y="244219"/>
                </a:lnTo>
                <a:lnTo>
                  <a:pt x="298048" y="276897"/>
                </a:lnTo>
                <a:lnTo>
                  <a:pt x="329531" y="310060"/>
                </a:lnTo>
                <a:lnTo>
                  <a:pt x="360747" y="343696"/>
                </a:lnTo>
                <a:lnTo>
                  <a:pt x="391703" y="377796"/>
                </a:lnTo>
                <a:lnTo>
                  <a:pt x="422402" y="412349"/>
                </a:lnTo>
                <a:lnTo>
                  <a:pt x="452853" y="447346"/>
                </a:lnTo>
                <a:lnTo>
                  <a:pt x="483059" y="482776"/>
                </a:lnTo>
                <a:lnTo>
                  <a:pt x="513026" y="518630"/>
                </a:lnTo>
                <a:lnTo>
                  <a:pt x="542761" y="554897"/>
                </a:lnTo>
                <a:lnTo>
                  <a:pt x="572269" y="591567"/>
                </a:lnTo>
                <a:lnTo>
                  <a:pt x="601555" y="628630"/>
                </a:lnTo>
                <a:lnTo>
                  <a:pt x="630626" y="666077"/>
                </a:lnTo>
                <a:lnTo>
                  <a:pt x="659486" y="703896"/>
                </a:lnTo>
                <a:lnTo>
                  <a:pt x="688143" y="742078"/>
                </a:lnTo>
                <a:lnTo>
                  <a:pt x="716600" y="780613"/>
                </a:lnTo>
                <a:lnTo>
                  <a:pt x="744865" y="819491"/>
                </a:lnTo>
                <a:lnTo>
                  <a:pt x="772942" y="858702"/>
                </a:lnTo>
                <a:lnTo>
                  <a:pt x="800838" y="898235"/>
                </a:lnTo>
                <a:lnTo>
                  <a:pt x="828558" y="938080"/>
                </a:lnTo>
                <a:lnTo>
                  <a:pt x="856107" y="978228"/>
                </a:lnTo>
                <a:lnTo>
                  <a:pt x="883492" y="1018668"/>
                </a:lnTo>
                <a:lnTo>
                  <a:pt x="910718" y="1059391"/>
                </a:lnTo>
                <a:lnTo>
                  <a:pt x="937790" y="1100385"/>
                </a:lnTo>
                <a:lnTo>
                  <a:pt x="964715" y="1141642"/>
                </a:lnTo>
                <a:lnTo>
                  <a:pt x="991498" y="1183151"/>
                </a:lnTo>
                <a:lnTo>
                  <a:pt x="1018145" y="1224902"/>
                </a:lnTo>
                <a:lnTo>
                  <a:pt x="1044661" y="1266884"/>
                </a:lnTo>
                <a:lnTo>
                  <a:pt x="1071053" y="1309089"/>
                </a:lnTo>
                <a:lnTo>
                  <a:pt x="1097325" y="1351505"/>
                </a:lnTo>
                <a:lnTo>
                  <a:pt x="1123484" y="1394122"/>
                </a:lnTo>
                <a:lnTo>
                  <a:pt x="1149534" y="1436931"/>
                </a:lnTo>
                <a:lnTo>
                  <a:pt x="1175483" y="1479922"/>
                </a:lnTo>
                <a:lnTo>
                  <a:pt x="1201335" y="1523084"/>
                </a:lnTo>
                <a:lnTo>
                  <a:pt x="1227096" y="1566407"/>
                </a:lnTo>
                <a:lnTo>
                  <a:pt x="1252773" y="1609882"/>
                </a:lnTo>
                <a:lnTo>
                  <a:pt x="1278369" y="1653497"/>
                </a:lnTo>
                <a:lnTo>
                  <a:pt x="1303892" y="1697244"/>
                </a:lnTo>
                <a:lnTo>
                  <a:pt x="1329347" y="1741112"/>
                </a:lnTo>
                <a:lnTo>
                  <a:pt x="1354739" y="1785090"/>
                </a:lnTo>
                <a:lnTo>
                  <a:pt x="1380075" y="1829170"/>
                </a:lnTo>
                <a:lnTo>
                  <a:pt x="1405359" y="1873340"/>
                </a:lnTo>
                <a:lnTo>
                  <a:pt x="1430598" y="1917590"/>
                </a:lnTo>
                <a:lnTo>
                  <a:pt x="1455798" y="1961912"/>
                </a:lnTo>
                <a:lnTo>
                  <a:pt x="1480963" y="2006293"/>
                </a:lnTo>
                <a:lnTo>
                  <a:pt x="1506100" y="2050726"/>
                </a:lnTo>
                <a:lnTo>
                  <a:pt x="1531214" y="2095198"/>
                </a:lnTo>
                <a:lnTo>
                  <a:pt x="1556311" y="2139701"/>
                </a:lnTo>
                <a:lnTo>
                  <a:pt x="1581397" y="2184224"/>
                </a:lnTo>
                <a:lnTo>
                  <a:pt x="1606477" y="2228757"/>
                </a:lnTo>
                <a:lnTo>
                  <a:pt x="1631557" y="2273289"/>
                </a:lnTo>
                <a:lnTo>
                  <a:pt x="1656643" y="2317812"/>
                </a:lnTo>
                <a:lnTo>
                  <a:pt x="1681740" y="2362315"/>
                </a:lnTo>
                <a:lnTo>
                  <a:pt x="1706854" y="2406787"/>
                </a:lnTo>
                <a:lnTo>
                  <a:pt x="1731991" y="2451219"/>
                </a:lnTo>
                <a:lnTo>
                  <a:pt x="1757157" y="2495600"/>
                </a:lnTo>
                <a:lnTo>
                  <a:pt x="1782356" y="2539921"/>
                </a:lnTo>
                <a:lnTo>
                  <a:pt x="1807595" y="2584172"/>
                </a:lnTo>
                <a:lnTo>
                  <a:pt x="1832879" y="2628342"/>
                </a:lnTo>
                <a:lnTo>
                  <a:pt x="1858215" y="2672421"/>
                </a:lnTo>
                <a:lnTo>
                  <a:pt x="1883607" y="2716399"/>
                </a:lnTo>
                <a:lnTo>
                  <a:pt x="1909062" y="2760266"/>
                </a:lnTo>
                <a:lnTo>
                  <a:pt x="1934585" y="2804013"/>
                </a:lnTo>
                <a:lnTo>
                  <a:pt x="1960181" y="2847628"/>
                </a:lnTo>
                <a:lnTo>
                  <a:pt x="1985857" y="2891103"/>
                </a:lnTo>
                <a:lnTo>
                  <a:pt x="2011618" y="2934426"/>
                </a:lnTo>
                <a:lnTo>
                  <a:pt x="2037470" y="2977587"/>
                </a:lnTo>
                <a:lnTo>
                  <a:pt x="2063419" y="3020578"/>
                </a:lnTo>
                <a:lnTo>
                  <a:pt x="2089470" y="3063387"/>
                </a:lnTo>
                <a:lnTo>
                  <a:pt x="2115628" y="3106004"/>
                </a:lnTo>
                <a:lnTo>
                  <a:pt x="2141900" y="3148420"/>
                </a:lnTo>
                <a:lnTo>
                  <a:pt x="2168292" y="3190625"/>
                </a:lnTo>
                <a:lnTo>
                  <a:pt x="2194808" y="3232607"/>
                </a:lnTo>
                <a:lnTo>
                  <a:pt x="2221454" y="3274358"/>
                </a:lnTo>
                <a:lnTo>
                  <a:pt x="2248237" y="3315866"/>
                </a:lnTo>
                <a:lnTo>
                  <a:pt x="2275162" y="3357123"/>
                </a:lnTo>
                <a:lnTo>
                  <a:pt x="2302235" y="3398118"/>
                </a:lnTo>
                <a:lnTo>
                  <a:pt x="2329460" y="3438840"/>
                </a:lnTo>
                <a:lnTo>
                  <a:pt x="2356845" y="3479280"/>
                </a:lnTo>
                <a:lnTo>
                  <a:pt x="2384394" y="3519428"/>
                </a:lnTo>
                <a:lnTo>
                  <a:pt x="2412114" y="3559273"/>
                </a:lnTo>
                <a:lnTo>
                  <a:pt x="2440009" y="3598806"/>
                </a:lnTo>
                <a:lnTo>
                  <a:pt x="2468087" y="3638017"/>
                </a:lnTo>
                <a:lnTo>
                  <a:pt x="2496351" y="3676895"/>
                </a:lnTo>
                <a:lnTo>
                  <a:pt x="2524809" y="3715430"/>
                </a:lnTo>
                <a:lnTo>
                  <a:pt x="2553465" y="3753612"/>
                </a:lnTo>
                <a:lnTo>
                  <a:pt x="2582325" y="3791431"/>
                </a:lnTo>
                <a:lnTo>
                  <a:pt x="2611396" y="3828878"/>
                </a:lnTo>
                <a:lnTo>
                  <a:pt x="2640682" y="3865941"/>
                </a:lnTo>
                <a:lnTo>
                  <a:pt x="2670190" y="3902611"/>
                </a:lnTo>
                <a:lnTo>
                  <a:pt x="2699925" y="3938878"/>
                </a:lnTo>
                <a:lnTo>
                  <a:pt x="2729892" y="3974732"/>
                </a:lnTo>
                <a:lnTo>
                  <a:pt x="2760098" y="4010162"/>
                </a:lnTo>
                <a:lnTo>
                  <a:pt x="2790548" y="4045159"/>
                </a:lnTo>
                <a:lnTo>
                  <a:pt x="2821248" y="4079712"/>
                </a:lnTo>
                <a:lnTo>
                  <a:pt x="2852203" y="4113812"/>
                </a:lnTo>
                <a:lnTo>
                  <a:pt x="2883419" y="4147448"/>
                </a:lnTo>
                <a:lnTo>
                  <a:pt x="2914903" y="4180610"/>
                </a:lnTo>
                <a:lnTo>
                  <a:pt x="2928913" y="4195027"/>
                </a:lnTo>
              </a:path>
            </a:pathLst>
          </a:custGeom>
          <a:ln w="24997">
            <a:solidFill>
              <a:srgbClr val="332C2C"/>
            </a:solidFill>
          </a:ln>
        </p:spPr>
        <p:txBody>
          <a:bodyPr wrap="square" lIns="0" tIns="0" rIns="0" bIns="0" rtlCol="0"/>
          <a:lstStyle/>
          <a:p>
            <a:endParaRPr/>
          </a:p>
        </p:txBody>
      </p:sp>
      <p:sp>
        <p:nvSpPr>
          <p:cNvPr id="6" name="TextBox 5">
            <a:extLst>
              <a:ext uri="{FF2B5EF4-FFF2-40B4-BE49-F238E27FC236}">
                <a16:creationId xmlns:a16="http://schemas.microsoft.com/office/drawing/2014/main" id="{41E29DA7-09C3-9116-526D-B5276EE3E02C}"/>
              </a:ext>
            </a:extLst>
          </p:cNvPr>
          <p:cNvSpPr txBox="1"/>
          <p:nvPr/>
        </p:nvSpPr>
        <p:spPr>
          <a:xfrm>
            <a:off x="1313" y="780590"/>
            <a:ext cx="17847183" cy="57246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b="1">
              <a:latin typeface="Times New Roman"/>
              <a:ea typeface="Calibri"/>
              <a:cs typeface="Times New Roman"/>
            </a:endParaRPr>
          </a:p>
          <a:p>
            <a:endParaRPr lang="en-US" sz="2400">
              <a:latin typeface="Times New Roman"/>
              <a:ea typeface="+mn-lt"/>
              <a:cs typeface="Calibri"/>
            </a:endParaRPr>
          </a:p>
          <a:p>
            <a:r>
              <a:rPr lang="en-US" sz="2800" b="1" u="sng">
                <a:latin typeface="Times New Roman"/>
                <a:ea typeface="+mn-lt"/>
                <a:cs typeface="Times New Roman"/>
              </a:rPr>
              <a:t>Challenges for Healthcare Professionals</a:t>
            </a:r>
            <a:r>
              <a:rPr lang="en-US" sz="2800" b="1" u="sng">
                <a:solidFill>
                  <a:srgbClr val="000000"/>
                </a:solidFill>
                <a:latin typeface="Times New Roman"/>
                <a:ea typeface="+mn-lt"/>
                <a:cs typeface="Times New Roman"/>
              </a:rPr>
              <a:t>:</a:t>
            </a:r>
            <a:endParaRPr lang="en-US" sz="2800" b="1" u="sng"/>
          </a:p>
          <a:p>
            <a:endParaRPr lang="en-US" sz="2800" b="1">
              <a:latin typeface="Times New Roman"/>
              <a:ea typeface="+mn-lt"/>
              <a:cs typeface="Times New Roman"/>
            </a:endParaRPr>
          </a:p>
          <a:p>
            <a:endParaRPr lang="en-US" sz="2800" b="1">
              <a:latin typeface="Times New Roman"/>
              <a:ea typeface="+mn-lt"/>
              <a:cs typeface="Times New Roman"/>
            </a:endParaRPr>
          </a:p>
          <a:p>
            <a:endParaRPr lang="en-US" sz="2400" b="1">
              <a:latin typeface="Times New Roman"/>
              <a:ea typeface="+mn-lt"/>
              <a:cs typeface="Times New Roman"/>
            </a:endParaRPr>
          </a:p>
          <a:p>
            <a:r>
              <a:rPr lang="en-US" sz="2400" b="1">
                <a:latin typeface="Times New Roman"/>
                <a:ea typeface="+mn-lt"/>
                <a:cs typeface="Times New Roman"/>
              </a:rPr>
              <a:t>Complexity</a:t>
            </a:r>
            <a:r>
              <a:rPr lang="en-US" sz="2400" b="1">
                <a:solidFill>
                  <a:srgbClr val="000000"/>
                </a:solidFill>
                <a:latin typeface="Times New Roman"/>
                <a:ea typeface="+mn-lt"/>
                <a:cs typeface="Times New Roman"/>
              </a:rPr>
              <a:t>:</a:t>
            </a:r>
            <a:r>
              <a:rPr lang="en-US" sz="2400">
                <a:solidFill>
                  <a:srgbClr val="000000"/>
                </a:solidFill>
                <a:latin typeface="Times New Roman"/>
                <a:ea typeface="+mn-lt"/>
                <a:cs typeface="Times New Roman"/>
              </a:rPr>
              <a:t> Complex terminologies can be challenging for healthcare workers lacking familiarity, hindering accurate interpretation and application in documentation. Insufficient training on terminology usage and coding practices exacerbates these difficulties.</a:t>
            </a:r>
            <a:endParaRPr lang="en-US" sz="2400">
              <a:solidFill>
                <a:srgbClr val="000000"/>
              </a:solidFill>
              <a:latin typeface="Times New Roman"/>
              <a:ea typeface="Calibri"/>
              <a:cs typeface="Times New Roman"/>
            </a:endParaRPr>
          </a:p>
          <a:p>
            <a:endParaRPr lang="en-US" sz="2400">
              <a:latin typeface="Times New Roman"/>
              <a:ea typeface="+mn-lt"/>
              <a:cs typeface="Times New Roman"/>
            </a:endParaRPr>
          </a:p>
          <a:p>
            <a:endParaRPr lang="en-US" sz="2400">
              <a:latin typeface="Times New Roman"/>
              <a:ea typeface="+mn-lt"/>
              <a:cs typeface="Times New Roman"/>
            </a:endParaRPr>
          </a:p>
          <a:p>
            <a:endParaRPr lang="en-US" sz="2400">
              <a:latin typeface="Times New Roman"/>
              <a:ea typeface="+mn-lt"/>
              <a:cs typeface="Times New Roman"/>
            </a:endParaRPr>
          </a:p>
          <a:p>
            <a:r>
              <a:rPr lang="en-US" sz="2400" b="1">
                <a:latin typeface="Times New Roman"/>
                <a:ea typeface="+mn-lt"/>
                <a:cs typeface="Times New Roman"/>
              </a:rPr>
              <a:t>Training and Education</a:t>
            </a:r>
            <a:r>
              <a:rPr lang="en-US" sz="2400" b="1">
                <a:solidFill>
                  <a:srgbClr val="000000"/>
                </a:solidFill>
                <a:latin typeface="Times New Roman"/>
                <a:ea typeface="+mn-lt"/>
                <a:cs typeface="Times New Roman"/>
              </a:rPr>
              <a:t>:</a:t>
            </a:r>
            <a:r>
              <a:rPr lang="en-US" sz="2400">
                <a:solidFill>
                  <a:srgbClr val="000000"/>
                </a:solidFill>
                <a:latin typeface="Times New Roman"/>
                <a:ea typeface="+mn-lt"/>
                <a:cs typeface="Times New Roman"/>
              </a:rPr>
              <a:t> Comprehensive initiatives are necessary to equip healthcare professionals with the skills to effectively use complex terminologies, reducing errors in data recording and exchange, and enhancing patient care and outcomes.</a:t>
            </a:r>
            <a:endParaRPr lang="en-US" sz="2400">
              <a:solidFill>
                <a:srgbClr val="000000"/>
              </a:solidFill>
              <a:latin typeface="Times New Roman"/>
              <a:ea typeface="Calibri"/>
              <a:cs typeface="Times New Roman"/>
            </a:endParaRPr>
          </a:p>
          <a:p>
            <a:endParaRPr lang="en-US" sz="2400">
              <a:latin typeface="Times New Roman"/>
              <a:ea typeface="Calibri"/>
              <a:cs typeface="Calibri"/>
            </a:endParaRPr>
          </a:p>
          <a:p>
            <a:endParaRPr lang="en-US">
              <a:ea typeface="Calibri"/>
              <a:cs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300700" cy="102997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61142" y="0"/>
            <a:ext cx="11139556" cy="1029969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doctor showing something to a person something on a tablet&#10;&#10;Description automatically generated">
            <a:extLst>
              <a:ext uri="{FF2B5EF4-FFF2-40B4-BE49-F238E27FC236}">
                <a16:creationId xmlns:a16="http://schemas.microsoft.com/office/drawing/2014/main" id="{257C0784-43AE-35BC-1A45-E6F388660F80}"/>
              </a:ext>
            </a:extLst>
          </p:cNvPr>
          <p:cNvPicPr>
            <a:picLocks noChangeAspect="1"/>
          </p:cNvPicPr>
          <p:nvPr/>
        </p:nvPicPr>
        <p:blipFill rotWithShape="1">
          <a:blip r:embed="rId3"/>
          <a:srcRect t="580" r="-2" b="-2"/>
          <a:stretch/>
        </p:blipFill>
        <p:spPr>
          <a:xfrm>
            <a:off x="20" y="10"/>
            <a:ext cx="10359765" cy="102996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5" name="TextBox 4">
            <a:extLst>
              <a:ext uri="{FF2B5EF4-FFF2-40B4-BE49-F238E27FC236}">
                <a16:creationId xmlns:a16="http://schemas.microsoft.com/office/drawing/2014/main" id="{37CDDE33-D066-61E3-6366-5F061DC1E29C}"/>
              </a:ext>
            </a:extLst>
          </p:cNvPr>
          <p:cNvSpPr txBox="1"/>
          <p:nvPr/>
        </p:nvSpPr>
        <p:spPr>
          <a:xfrm>
            <a:off x="11073780" y="1380958"/>
            <a:ext cx="6214332" cy="5870117"/>
          </a:xfrm>
          <a:prstGeom prst="rect">
            <a:avLst/>
          </a:prstGeom>
        </p:spPr>
        <p:txBody>
          <a:bodyPr vert="horz" lIns="91440" tIns="45720" rIns="91440" bIns="45720" rtlCol="0" anchor="t">
            <a:noAutofit/>
          </a:bodyPr>
          <a:lstStyle/>
          <a:p>
            <a:pPr indent="-228600">
              <a:lnSpc>
                <a:spcPct val="90000"/>
              </a:lnSpc>
              <a:spcAft>
                <a:spcPts val="600"/>
              </a:spcAft>
              <a:buFont typeface="Arial" panose="020B0604020202020204" pitchFamily="34" charset="0"/>
              <a:buChar char="•"/>
            </a:pPr>
            <a:r>
              <a:rPr lang="en-US" sz="2800" b="1" dirty="0">
                <a:latin typeface="Times New Roman"/>
                <a:cs typeface="Times New Roman"/>
              </a:rPr>
              <a:t>Use Case : Clinician to nurses and back</a:t>
            </a:r>
          </a:p>
          <a:p>
            <a:pPr indent="-228600">
              <a:lnSpc>
                <a:spcPct val="90000"/>
              </a:lnSpc>
              <a:spcAft>
                <a:spcPts val="600"/>
              </a:spcAft>
              <a:buFont typeface="Arial" panose="020B0604020202020204" pitchFamily="34" charset="0"/>
              <a:buChar char="•"/>
            </a:pPr>
            <a:endParaRPr lang="en-US" sz="2800" dirty="0">
              <a:latin typeface="Times New Roman"/>
              <a:cs typeface="Times New Roman"/>
            </a:endParaRPr>
          </a:p>
          <a:p>
            <a:pPr indent="-228600" algn="just">
              <a:lnSpc>
                <a:spcPct val="90000"/>
              </a:lnSpc>
              <a:spcAft>
                <a:spcPts val="600"/>
              </a:spcAft>
              <a:buFont typeface="Arial" panose="020B0604020202020204" pitchFamily="34" charset="0"/>
              <a:buChar char="•"/>
            </a:pPr>
            <a:r>
              <a:rPr lang="en-US" sz="2400" dirty="0">
                <a:latin typeface="Times New Roman"/>
                <a:cs typeface="Times New Roman"/>
              </a:rPr>
              <a:t> A patient aged 65 years consulted clinician with the chief complaints of headache and has been diagnosed with hypertension. He had no past medical or medication history. He is a chronic smoker for 10 years and non-alcoholic. Also, had a family history of diabetes mellitus and hypertension. Physical examination was found be normal. Blood pressure was found to be190/130 mmHg. The patient was diagnosed with hypertensive urgency and admitted in the hospital. The patient was prescribed with 0.2 mg clonidine. The clinician also advised the nurse to record Blood pressure every 4 hours. All the information has been updated in electronic health records. Nurse followed the clinician notes in EHR and measured the blood pressure accordingly. All the observations should be recorded in nursing notes and update should be sent back to EHR. </a:t>
            </a:r>
          </a:p>
        </p:txBody>
      </p:sp>
      <p:sp>
        <p:nvSpPr>
          <p:cNvPr id="3" name="TextBox 2">
            <a:extLst>
              <a:ext uri="{FF2B5EF4-FFF2-40B4-BE49-F238E27FC236}">
                <a16:creationId xmlns:a16="http://schemas.microsoft.com/office/drawing/2014/main" id="{03B1DD74-F915-1B83-86E9-31FF3B3BB3AE}"/>
              </a:ext>
            </a:extLst>
          </p:cNvPr>
          <p:cNvSpPr txBox="1"/>
          <p:nvPr/>
        </p:nvSpPr>
        <p:spPr>
          <a:xfrm>
            <a:off x="9976645" y="10045620"/>
            <a:ext cx="5500717"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ea typeface="+mn-lt"/>
                <a:cs typeface="+mn-lt"/>
              </a:rPr>
              <a:t>Photo by &lt;a </a:t>
            </a:r>
            <a:r>
              <a:rPr lang="en-US" sz="1000" err="1">
                <a:ea typeface="+mn-lt"/>
                <a:cs typeface="+mn-lt"/>
              </a:rPr>
              <a:t>href</a:t>
            </a:r>
            <a:r>
              <a:rPr lang="en-US" sz="1000">
                <a:ea typeface="+mn-lt"/>
                <a:cs typeface="+mn-lt"/>
              </a:rPr>
              <a:t>="https://stockcake.com/</a:t>
            </a:r>
            <a:r>
              <a:rPr lang="en-US" sz="1000" err="1">
                <a:ea typeface="+mn-lt"/>
                <a:cs typeface="+mn-lt"/>
              </a:rPr>
              <a:t>i</a:t>
            </a:r>
            <a:r>
              <a:rPr lang="en-US" sz="1000">
                <a:ea typeface="+mn-lt"/>
                <a:cs typeface="+mn-lt"/>
              </a:rPr>
              <a:t>/doctor-consulting-patient_120049_12456"&gt;</a:t>
            </a:r>
            <a:r>
              <a:rPr lang="en-US" sz="1000" err="1">
                <a:ea typeface="+mn-lt"/>
                <a:cs typeface="+mn-lt"/>
              </a:rPr>
              <a:t>Stockcake</a:t>
            </a:r>
            <a:r>
              <a:rPr lang="en-US" sz="1000">
                <a:ea typeface="+mn-lt"/>
                <a:cs typeface="+mn-lt"/>
              </a:rPr>
              <a:t>&lt;/a&gt;</a:t>
            </a:r>
            <a:endParaRPr lang="en-US" sz="1000">
              <a:ea typeface="Calibri"/>
              <a:cs typeface="Calibri"/>
            </a:endParaRPr>
          </a:p>
        </p:txBody>
      </p:sp>
    </p:spTree>
    <p:extLst>
      <p:ext uri="{BB962C8B-B14F-4D97-AF65-F5344CB8AC3E}">
        <p14:creationId xmlns:p14="http://schemas.microsoft.com/office/powerpoint/2010/main" val="35225909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63D3E6-42D5-5830-9BF9-EE66898F7548}"/>
              </a:ext>
            </a:extLst>
          </p:cNvPr>
          <p:cNvSpPr txBox="1"/>
          <p:nvPr/>
        </p:nvSpPr>
        <p:spPr>
          <a:xfrm>
            <a:off x="181532" y="215071"/>
            <a:ext cx="16439558" cy="877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u="sng">
                <a:solidFill>
                  <a:srgbClr val="0D0D0D"/>
                </a:solidFill>
                <a:latin typeface="Times New Roman"/>
                <a:ea typeface="+mn-lt"/>
                <a:cs typeface="+mn-lt"/>
              </a:rPr>
              <a:t>Enhancing Terminology Choices </a:t>
            </a:r>
            <a:endParaRPr lang="en-US" sz="2800" u="sng">
              <a:latin typeface="Times New Roman"/>
              <a:cs typeface="Times New Roman"/>
            </a:endParaRPr>
          </a:p>
          <a:p>
            <a:endParaRPr lang="en-US" sz="2800" b="1">
              <a:latin typeface="Times New Roman"/>
              <a:ea typeface="Calibri"/>
              <a:cs typeface="Calibri"/>
            </a:endParaRPr>
          </a:p>
          <a:p>
            <a:endParaRPr lang="en-US">
              <a:latin typeface="Times New Roman"/>
              <a:ea typeface="Calibri"/>
              <a:cs typeface="Times New Roman"/>
            </a:endParaRPr>
          </a:p>
          <a:p>
            <a:r>
              <a:rPr lang="en-US" sz="2800" b="1">
                <a:latin typeface="Times New Roman"/>
                <a:ea typeface="+mn-lt"/>
                <a:cs typeface="+mn-lt"/>
              </a:rPr>
              <a:t>Comprehensive Evaluation:</a:t>
            </a:r>
            <a:endParaRPr lang="en-US" b="1">
              <a:latin typeface="Times New Roman"/>
              <a:cs typeface="Times New Roman"/>
            </a:endParaRPr>
          </a:p>
          <a:p>
            <a:r>
              <a:rPr lang="en-US" sz="2800">
                <a:latin typeface="Times New Roman"/>
                <a:ea typeface="+mn-lt"/>
                <a:cs typeface="+mn-lt"/>
              </a:rPr>
              <a:t>Assess tailored alternative terminologies for Project PS1, ensuring alignment with project requirements and accurate representation of clinical concepts.</a:t>
            </a:r>
            <a:endParaRPr lang="en-US">
              <a:latin typeface="Times New Roman"/>
              <a:cs typeface="Times New Roman"/>
            </a:endParaRPr>
          </a:p>
          <a:p>
            <a:endParaRPr lang="en-US" sz="2800">
              <a:latin typeface="Times New Roman"/>
              <a:ea typeface="Calibri"/>
              <a:cs typeface="Calibri"/>
            </a:endParaRPr>
          </a:p>
          <a:p>
            <a:endParaRPr lang="en-US">
              <a:latin typeface="Times New Roman"/>
              <a:ea typeface="+mn-lt"/>
              <a:cs typeface="Times New Roman"/>
            </a:endParaRPr>
          </a:p>
          <a:p>
            <a:r>
              <a:rPr lang="en-US" sz="2800" b="1">
                <a:latin typeface="Times New Roman"/>
                <a:ea typeface="+mn-lt"/>
                <a:cs typeface="+mn-lt"/>
              </a:rPr>
              <a:t>Refining Mapping and Integration:</a:t>
            </a:r>
            <a:endParaRPr lang="en-US" b="1">
              <a:latin typeface="Times New Roman"/>
              <a:cs typeface="Times New Roman"/>
            </a:endParaRPr>
          </a:p>
          <a:p>
            <a:r>
              <a:rPr lang="en-US" sz="2800">
                <a:latin typeface="Times New Roman"/>
                <a:ea typeface="+mn-lt"/>
                <a:cs typeface="+mn-lt"/>
              </a:rPr>
              <a:t>Improve interoperability and consistency across healthcare systems by developing robust mapping mechanisms aligned with widely accepted standards like HL7.</a:t>
            </a:r>
            <a:endParaRPr lang="en-US">
              <a:latin typeface="Times New Roman"/>
              <a:cs typeface="Times New Roman"/>
            </a:endParaRPr>
          </a:p>
          <a:p>
            <a:endParaRPr lang="en-US">
              <a:latin typeface="Times New Roman"/>
              <a:cs typeface="Times New Roman"/>
            </a:endParaRPr>
          </a:p>
          <a:p>
            <a:endParaRPr lang="en-US">
              <a:latin typeface="Times New Roman"/>
              <a:ea typeface="+mn-lt"/>
              <a:cs typeface="Times New Roman"/>
            </a:endParaRPr>
          </a:p>
          <a:p>
            <a:r>
              <a:rPr lang="en-US" sz="2800" b="1">
                <a:latin typeface="Times New Roman"/>
                <a:ea typeface="+mn-lt"/>
                <a:cs typeface="+mn-lt"/>
              </a:rPr>
              <a:t>Regular Updates and Revisions:</a:t>
            </a:r>
            <a:endParaRPr lang="en-US" b="1">
              <a:latin typeface="Times New Roman"/>
              <a:cs typeface="Times New Roman"/>
            </a:endParaRPr>
          </a:p>
          <a:p>
            <a:r>
              <a:rPr lang="en-US" sz="2800">
                <a:latin typeface="Times New Roman"/>
                <a:ea typeface="+mn-lt"/>
                <a:cs typeface="+mn-lt"/>
              </a:rPr>
              <a:t>Ensure selected terminologies undergo regular updates to address emerging clinical concepts, participate in standardization efforts, and provide ongoing education to maintain relevance.</a:t>
            </a:r>
            <a:endParaRPr lang="en-US">
              <a:latin typeface="Times New Roman"/>
              <a:cs typeface="Times New Roman"/>
            </a:endParaRPr>
          </a:p>
          <a:p>
            <a:endParaRPr lang="en-US" b="1">
              <a:latin typeface="Times New Roman"/>
              <a:cs typeface="Times New Roman"/>
            </a:endParaRPr>
          </a:p>
          <a:p>
            <a:endParaRPr lang="en-US" b="1">
              <a:latin typeface="Times New Roman"/>
              <a:ea typeface="+mn-lt"/>
              <a:cs typeface="Times New Roman"/>
            </a:endParaRPr>
          </a:p>
          <a:p>
            <a:endParaRPr lang="en-US" b="1">
              <a:latin typeface="Times New Roman"/>
              <a:ea typeface="+mn-lt"/>
              <a:cs typeface="Times New Roman"/>
            </a:endParaRPr>
          </a:p>
          <a:p>
            <a:r>
              <a:rPr lang="en-US" sz="2800" b="1">
                <a:latin typeface="Times New Roman"/>
                <a:ea typeface="+mn-lt"/>
                <a:cs typeface="+mn-lt"/>
              </a:rPr>
              <a:t>Education and Training Initiatives:</a:t>
            </a:r>
            <a:endParaRPr lang="en-US" b="1">
              <a:latin typeface="Times New Roman"/>
              <a:cs typeface="Times New Roman"/>
            </a:endParaRPr>
          </a:p>
          <a:p>
            <a:r>
              <a:rPr lang="en-US" sz="2800">
                <a:latin typeface="Times New Roman"/>
                <a:ea typeface="+mn-lt"/>
                <a:cs typeface="+mn-lt"/>
              </a:rPr>
              <a:t>Invest in comprehensive education and training programs to empower healthcare professionals in navigating terminology complexities and optimizing health information management</a:t>
            </a:r>
            <a:r>
              <a:rPr lang="en-US" sz="2800">
                <a:ea typeface="+mn-lt"/>
                <a:cs typeface="+mn-lt"/>
              </a:rPr>
              <a:t>.</a:t>
            </a:r>
            <a:endParaRPr lang="en-US"/>
          </a:p>
          <a:p>
            <a:endParaRPr lang="en-US">
              <a:ea typeface="Calibri"/>
              <a:cs typeface="Calibri"/>
            </a:endParaRPr>
          </a:p>
        </p:txBody>
      </p:sp>
    </p:spTree>
    <p:extLst>
      <p:ext uri="{BB962C8B-B14F-4D97-AF65-F5344CB8AC3E}">
        <p14:creationId xmlns:p14="http://schemas.microsoft.com/office/powerpoint/2010/main" val="29775286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13042214" y="5610076"/>
            <a:ext cx="5246370" cy="4677410"/>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
        <p:nvSpPr>
          <p:cNvPr id="6" name="object 6"/>
          <p:cNvSpPr/>
          <p:nvPr/>
        </p:nvSpPr>
        <p:spPr>
          <a:xfrm>
            <a:off x="0" y="54820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7" name="object 7"/>
          <p:cNvSpPr/>
          <p:nvPr/>
        </p:nvSpPr>
        <p:spPr>
          <a:xfrm>
            <a:off x="0" y="975490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8" name="TextBox 7">
            <a:extLst>
              <a:ext uri="{FF2B5EF4-FFF2-40B4-BE49-F238E27FC236}">
                <a16:creationId xmlns:a16="http://schemas.microsoft.com/office/drawing/2014/main" id="{7D82CE57-7508-07AF-0AD0-2D17ABF8EA4C}"/>
              </a:ext>
            </a:extLst>
          </p:cNvPr>
          <p:cNvSpPr txBox="1"/>
          <p:nvPr/>
        </p:nvSpPr>
        <p:spPr>
          <a:xfrm>
            <a:off x="441505" y="1016581"/>
            <a:ext cx="17493908" cy="71711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u="sng">
                <a:latin typeface="Times New Roman"/>
                <a:ea typeface="+mn-lt"/>
                <a:cs typeface="+mn-lt"/>
              </a:rPr>
              <a:t>Strategies for Overcoming Obstacles:</a:t>
            </a:r>
            <a:endParaRPr lang="en-US" sz="2800" b="1" u="sng">
              <a:latin typeface="Times New Roman"/>
              <a:cs typeface="Times New Roman"/>
            </a:endParaRPr>
          </a:p>
          <a:p>
            <a:br>
              <a:rPr lang="en-US"/>
            </a:br>
            <a:r>
              <a:rPr lang="en-US" sz="2400" b="1">
                <a:latin typeface="Times New Roman"/>
                <a:ea typeface="+mn-lt"/>
                <a:cs typeface="+mn-lt"/>
              </a:rPr>
              <a:t>Establish Agreed-Upon Terms and Codes:</a:t>
            </a:r>
            <a:r>
              <a:rPr lang="en-US" sz="2400">
                <a:solidFill>
                  <a:srgbClr val="0D0D0D"/>
                </a:solidFill>
                <a:latin typeface="Times New Roman"/>
                <a:ea typeface="+mn-lt"/>
                <a:cs typeface="+mn-lt"/>
              </a:rPr>
              <a:t> Healthcare organizations should collaborate to establish and adopt standardized terms and codes for common medical concepts and conditions.</a:t>
            </a:r>
            <a:endParaRPr lang="en-US" sz="2400">
              <a:latin typeface="Times New Roman"/>
              <a:cs typeface="Times New Roman"/>
            </a:endParaRPr>
          </a:p>
          <a:p>
            <a:endParaRPr lang="en-US" sz="2400">
              <a:solidFill>
                <a:srgbClr val="0D0D0D"/>
              </a:solidFill>
              <a:latin typeface="Times New Roman"/>
              <a:ea typeface="+mn-lt"/>
              <a:cs typeface="+mn-lt"/>
            </a:endParaRPr>
          </a:p>
          <a:p>
            <a:r>
              <a:rPr lang="en-US" sz="2400" b="1">
                <a:latin typeface="Times New Roman"/>
                <a:ea typeface="+mn-lt"/>
                <a:cs typeface="+mn-lt"/>
              </a:rPr>
              <a:t>Improve Training:</a:t>
            </a:r>
            <a:r>
              <a:rPr lang="en-US" sz="2400">
                <a:solidFill>
                  <a:srgbClr val="0D0D0D"/>
                </a:solidFill>
                <a:latin typeface="Times New Roman"/>
                <a:ea typeface="+mn-lt"/>
                <a:cs typeface="+mn-lt"/>
              </a:rPr>
              <a:t> Implement comprehensive education and training programs to ensure healthcare workers are proficient in standardized terminology and coding practices.</a:t>
            </a:r>
            <a:endParaRPr lang="en-US" sz="2400">
              <a:latin typeface="Times New Roman"/>
              <a:cs typeface="Times New Roman"/>
            </a:endParaRPr>
          </a:p>
          <a:p>
            <a:endParaRPr lang="en-US" sz="2400">
              <a:latin typeface="Times New Roman"/>
              <a:ea typeface="Calibri"/>
              <a:cs typeface="Calibri"/>
            </a:endParaRPr>
          </a:p>
          <a:p>
            <a:endParaRPr lang="en-US" sz="2400" b="1">
              <a:latin typeface="Times New Roman"/>
              <a:ea typeface="+mn-lt"/>
              <a:cs typeface="Times New Roman"/>
            </a:endParaRPr>
          </a:p>
          <a:p>
            <a:r>
              <a:rPr lang="en-US" sz="2400" b="1">
                <a:latin typeface="Times New Roman"/>
                <a:ea typeface="+mn-lt"/>
                <a:cs typeface="Times New Roman"/>
              </a:rPr>
              <a:t>Seamless Information Exchange</a:t>
            </a:r>
            <a:r>
              <a:rPr lang="en-US" sz="2400">
                <a:solidFill>
                  <a:srgbClr val="000000"/>
                </a:solidFill>
                <a:latin typeface="Times New Roman"/>
                <a:ea typeface="+mn-lt"/>
                <a:cs typeface="Times New Roman"/>
              </a:rPr>
              <a:t>: Standardized terminologies enable seamless exchange of patient information between different healthcare systems, providers, and settings.</a:t>
            </a:r>
            <a:endParaRPr lang="en-US" sz="2400">
              <a:latin typeface="Times New Roman"/>
              <a:ea typeface="Calibri"/>
              <a:cs typeface="Times New Roman"/>
            </a:endParaRPr>
          </a:p>
          <a:p>
            <a:endParaRPr lang="en-US" sz="2400">
              <a:latin typeface="Times New Roman"/>
              <a:ea typeface="+mn-lt"/>
              <a:cs typeface="Times New Roman"/>
            </a:endParaRPr>
          </a:p>
          <a:p>
            <a:r>
              <a:rPr lang="en-US" sz="2400" b="1">
                <a:latin typeface="Times New Roman"/>
                <a:ea typeface="+mn-lt"/>
                <a:cs typeface="Times New Roman"/>
              </a:rPr>
              <a:t>Improved Patient Care Outcomes</a:t>
            </a:r>
            <a:r>
              <a:rPr lang="en-US" sz="2400" b="1">
                <a:solidFill>
                  <a:srgbClr val="000000"/>
                </a:solidFill>
                <a:latin typeface="Times New Roman"/>
                <a:ea typeface="+mn-lt"/>
                <a:cs typeface="Times New Roman"/>
              </a:rPr>
              <a:t>:</a:t>
            </a:r>
            <a:r>
              <a:rPr lang="en-US" sz="2400">
                <a:solidFill>
                  <a:srgbClr val="000000"/>
                </a:solidFill>
                <a:latin typeface="Times New Roman"/>
                <a:ea typeface="+mn-lt"/>
                <a:cs typeface="Times New Roman"/>
              </a:rPr>
              <a:t> Clear and consistent communication facilitated by standardization leads to better coordination of care, more accurate diagnoses, and ultimately improved patient outcomes.</a:t>
            </a:r>
            <a:endParaRPr lang="en-US" sz="2400">
              <a:latin typeface="Times New Roman"/>
              <a:ea typeface="Calibri"/>
              <a:cs typeface="Times New Roman"/>
            </a:endParaRPr>
          </a:p>
          <a:p>
            <a:endParaRPr lang="en-US" sz="2400" b="1">
              <a:latin typeface="Times New Roman"/>
              <a:ea typeface="Calibri"/>
              <a:cs typeface="Times New Roman"/>
            </a:endParaRPr>
          </a:p>
          <a:p>
            <a:pPr algn="l"/>
            <a:endParaRPr lang="en-US" sz="2400">
              <a:latin typeface="Times New Roman"/>
              <a:ea typeface="Calibri"/>
              <a:cs typeface="Times New Roman"/>
            </a:endParaRPr>
          </a:p>
          <a:p>
            <a:endParaRPr lang="en-US" sz="2000">
              <a:latin typeface="Times New Roman"/>
              <a:ea typeface="Calibri"/>
              <a:cs typeface="Calibri"/>
            </a:endParaRPr>
          </a:p>
          <a:p>
            <a:endParaRPr lang="en-US" sz="2000">
              <a:latin typeface="Times New Roman"/>
              <a:ea typeface="Calibri"/>
              <a:cs typeface="Calibri"/>
            </a:endParaRPr>
          </a:p>
          <a:p>
            <a:endParaRPr lang="en-US" sz="2000">
              <a:latin typeface="Times New Roman"/>
              <a:ea typeface="Calibri"/>
              <a:cs typeface="Calibri"/>
            </a:endParaRPr>
          </a:p>
          <a:p>
            <a:endParaRPr lang="en-US">
              <a:ea typeface="Calibri"/>
              <a:cs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60A51D-3092-F21F-52AB-5F3E08B20E01}"/>
              </a:ext>
            </a:extLst>
          </p:cNvPr>
          <p:cNvSpPr txBox="1"/>
          <p:nvPr/>
        </p:nvSpPr>
        <p:spPr>
          <a:xfrm>
            <a:off x="946484" y="1427565"/>
            <a:ext cx="17534021" cy="846385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latin typeface="Times New Roman" panose="02020603050405020304" pitchFamily="18" charset="0"/>
                <a:cs typeface="Times New Roman" panose="02020603050405020304" pitchFamily="18" charset="0"/>
              </a:rPr>
              <a:t>                                   </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Adoption of Standards: - SNOMED CT, LOINC, </a:t>
            </a:r>
            <a:r>
              <a:rPr lang="en-US" sz="3200" dirty="0" err="1">
                <a:latin typeface="Times New Roman" panose="02020603050405020304" pitchFamily="18" charset="0"/>
                <a:cs typeface="Times New Roman" panose="02020603050405020304" pitchFamily="18" charset="0"/>
              </a:rPr>
              <a:t>RxNorm</a:t>
            </a:r>
            <a:r>
              <a:rPr lang="en-US" sz="3200" dirty="0">
                <a:latin typeface="Times New Roman" panose="02020603050405020304" pitchFamily="18" charset="0"/>
                <a:cs typeface="Times New Roman" panose="02020603050405020304" pitchFamily="18" charset="0"/>
              </a:rPr>
              <a:t>, and ICD-10 are used. </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Give a special focus on documenting of hypertensive urgency. </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Utility and Justification: - Every standard chosen for particular improvements to documentation. </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Promotes better health information exchange and clinical documenting. </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Challenges and Strategies: - Deals with inconsistent terminology and complex usage. </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Enhanced instruction and established codes are two solutions. </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Advantages and Prospects: - Enhances interoperability, patient care, and data accuracy. </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Continuous improvements and instruction are advised. </a:t>
            </a:r>
            <a:endParaRPr lang="en-US" sz="3200" dirty="0">
              <a:latin typeface="Times New Roman" panose="02020603050405020304" pitchFamily="18" charset="0"/>
              <a:ea typeface="Calibri"/>
              <a:cs typeface="Times New Roman" panose="02020603050405020304" pitchFamily="18" charset="0"/>
            </a:endParaRPr>
          </a:p>
          <a:p>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ea typeface="+mn-lt"/>
                <a:cs typeface="Times New Roman" panose="02020603050405020304" pitchFamily="18" charset="0"/>
              </a:rPr>
              <a:t>And that's a wrap! Standardized terminology is our stepping stone to superior healthcare solutions.</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ea typeface="Calibri"/>
              <a:cs typeface="Times New Roman" panose="02020603050405020304" pitchFamily="18" charset="0"/>
            </a:endParaRPr>
          </a:p>
        </p:txBody>
      </p:sp>
      <p:sp>
        <p:nvSpPr>
          <p:cNvPr id="4" name="TextBox 3">
            <a:extLst>
              <a:ext uri="{FF2B5EF4-FFF2-40B4-BE49-F238E27FC236}">
                <a16:creationId xmlns:a16="http://schemas.microsoft.com/office/drawing/2014/main" id="{3865CC7F-04CD-9C7F-D66A-ED6A95C3396C}"/>
              </a:ext>
            </a:extLst>
          </p:cNvPr>
          <p:cNvSpPr txBox="1"/>
          <p:nvPr/>
        </p:nvSpPr>
        <p:spPr>
          <a:xfrm>
            <a:off x="3725780" y="1073622"/>
            <a:ext cx="9152020" cy="707886"/>
          </a:xfrm>
          <a:prstGeom prst="rect">
            <a:avLst/>
          </a:prstGeom>
          <a:noFill/>
        </p:spPr>
        <p:txBody>
          <a:bodyPr wrap="square">
            <a:spAutoFit/>
          </a:bodyPr>
          <a:lstStyle/>
          <a:p>
            <a:pPr algn="ctr"/>
            <a:r>
              <a:rPr lang="en-US" sz="4000" b="1" dirty="0">
                <a:latin typeface="Times New Roman" panose="02020603050405020304" pitchFamily="18" charset="0"/>
                <a:cs typeface="Times New Roman" panose="02020603050405020304" pitchFamily="18" charset="0"/>
              </a:rPr>
              <a:t>WRAP UP SUMMARY</a:t>
            </a:r>
            <a:endParaRPr lang="en-US" sz="4000" b="1" dirty="0"/>
          </a:p>
        </p:txBody>
      </p:sp>
    </p:spTree>
    <p:extLst>
      <p:ext uri="{BB962C8B-B14F-4D97-AF65-F5344CB8AC3E}">
        <p14:creationId xmlns:p14="http://schemas.microsoft.com/office/powerpoint/2010/main" val="20660451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5">
            <a:extLst>
              <a:ext uri="{FF2B5EF4-FFF2-40B4-BE49-F238E27FC236}">
                <a16:creationId xmlns:a16="http://schemas.microsoft.com/office/drawing/2014/main" id="{7C954D17-951B-4480-6A42-BC2604985C29}"/>
              </a:ext>
            </a:extLst>
          </p:cNvPr>
          <p:cNvSpPr/>
          <p:nvPr/>
        </p:nvSpPr>
        <p:spPr>
          <a:xfrm>
            <a:off x="12500" y="548738"/>
            <a:ext cx="18288000" cy="9251950"/>
          </a:xfrm>
          <a:custGeom>
            <a:avLst/>
            <a:gdLst/>
            <a:ahLst/>
            <a:cxnLst/>
            <a:rect l="l" t="t" r="r" b="b"/>
            <a:pathLst>
              <a:path w="18288000" h="9251950">
                <a:moveTo>
                  <a:pt x="18287988" y="9203855"/>
                </a:moveTo>
                <a:lnTo>
                  <a:pt x="0" y="9203855"/>
                </a:lnTo>
                <a:lnTo>
                  <a:pt x="0" y="9251480"/>
                </a:lnTo>
                <a:lnTo>
                  <a:pt x="18287988" y="9251480"/>
                </a:lnTo>
                <a:lnTo>
                  <a:pt x="18287988" y="9203855"/>
                </a:lnTo>
                <a:close/>
              </a:path>
              <a:path w="18288000" h="9251950">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5" name="object 3">
            <a:extLst>
              <a:ext uri="{FF2B5EF4-FFF2-40B4-BE49-F238E27FC236}">
                <a16:creationId xmlns:a16="http://schemas.microsoft.com/office/drawing/2014/main" id="{ADA01666-2BC0-BB5A-B9E4-813A4ADB0566}"/>
              </a:ext>
            </a:extLst>
          </p:cNvPr>
          <p:cNvSpPr/>
          <p:nvPr/>
        </p:nvSpPr>
        <p:spPr>
          <a:xfrm>
            <a:off x="13041630" y="3493498"/>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
        <p:nvSpPr>
          <p:cNvPr id="6" name="object 3">
            <a:extLst>
              <a:ext uri="{FF2B5EF4-FFF2-40B4-BE49-F238E27FC236}">
                <a16:creationId xmlns:a16="http://schemas.microsoft.com/office/drawing/2014/main" id="{F3051BA9-AA6B-D228-3F17-E4180B0886A7}"/>
              </a:ext>
            </a:extLst>
          </p:cNvPr>
          <p:cNvSpPr/>
          <p:nvPr/>
        </p:nvSpPr>
        <p:spPr>
          <a:xfrm rot="16463372">
            <a:off x="12784073" y="324397"/>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pic>
        <p:nvPicPr>
          <p:cNvPr id="14340" name="Picture 4" descr="1602899881">
            <a:extLst>
              <a:ext uri="{FF2B5EF4-FFF2-40B4-BE49-F238E27FC236}">
                <a16:creationId xmlns:a16="http://schemas.microsoft.com/office/drawing/2014/main" id="{CCC94254-5A80-3000-F6F5-8C790C973C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294"/>
          <a:stretch/>
        </p:blipFill>
        <p:spPr bwMode="auto">
          <a:xfrm>
            <a:off x="12500" y="273050"/>
            <a:ext cx="18275500" cy="97536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634AF1C0-6DC1-A28C-0D6D-8C4F6C5B3426}"/>
              </a:ext>
            </a:extLst>
          </p:cNvPr>
          <p:cNvSpPr txBox="1"/>
          <p:nvPr/>
        </p:nvSpPr>
        <p:spPr>
          <a:xfrm>
            <a:off x="5568950" y="1296869"/>
            <a:ext cx="9250218" cy="6124754"/>
          </a:xfrm>
          <a:prstGeom prst="rect">
            <a:avLst/>
          </a:prstGeom>
          <a:noFill/>
        </p:spPr>
        <p:txBody>
          <a:bodyPr wrap="square">
            <a:spAutoFit/>
          </a:bodyPr>
          <a:lstStyle/>
          <a:p>
            <a:r>
              <a:rPr lang="en-US" sz="2800" b="1">
                <a:latin typeface="Times New Roman" panose="02020603050405020304" pitchFamily="18" charset="0"/>
                <a:cs typeface="Times New Roman" panose="02020603050405020304" pitchFamily="18" charset="0"/>
              </a:rPr>
              <a:t>The Role of Interoperable Data in Healthcare</a:t>
            </a:r>
          </a:p>
          <a:p>
            <a:endParaRPr lang="en-US" sz="2800">
              <a:latin typeface="Times New Roman" panose="02020603050405020304" pitchFamily="18" charset="0"/>
              <a:cs typeface="Times New Roman" panose="02020603050405020304" pitchFamily="18" charset="0"/>
            </a:endParaRPr>
          </a:p>
          <a:p>
            <a:r>
              <a:rPr lang="en-US" sz="2800">
                <a:latin typeface="Times New Roman" panose="02020603050405020304" pitchFamily="18" charset="0"/>
                <a:cs typeface="Times New Roman" panose="02020603050405020304" pitchFamily="18" charset="0"/>
              </a:rPr>
              <a:t>Foundations of Efficiency: Accurate, interoperable data is key to streamlining healthcare processes.</a:t>
            </a:r>
          </a:p>
          <a:p>
            <a:endParaRPr lang="en-US" sz="2800">
              <a:latin typeface="Times New Roman" panose="02020603050405020304" pitchFamily="18" charset="0"/>
              <a:cs typeface="Times New Roman" panose="02020603050405020304" pitchFamily="18" charset="0"/>
            </a:endParaRPr>
          </a:p>
          <a:p>
            <a:r>
              <a:rPr lang="en-US" sz="2800">
                <a:latin typeface="Times New Roman" panose="02020603050405020304" pitchFamily="18" charset="0"/>
                <a:cs typeface="Times New Roman" panose="02020603050405020304" pitchFamily="18" charset="0"/>
              </a:rPr>
              <a:t>Universal Communication: Common terminologies break down barriers, enabling clear communication among healthcare professionals.</a:t>
            </a:r>
          </a:p>
          <a:p>
            <a:endParaRPr lang="en-US" sz="2800">
              <a:latin typeface="Times New Roman" panose="02020603050405020304" pitchFamily="18" charset="0"/>
              <a:cs typeface="Times New Roman" panose="02020603050405020304" pitchFamily="18" charset="0"/>
            </a:endParaRPr>
          </a:p>
          <a:p>
            <a:r>
              <a:rPr lang="en-US" sz="2800">
                <a:latin typeface="Times New Roman" panose="02020603050405020304" pitchFamily="18" charset="0"/>
                <a:cs typeface="Times New Roman" panose="02020603050405020304" pitchFamily="18" charset="0"/>
              </a:rPr>
              <a:t>Advantages of Standardized Codes:</a:t>
            </a:r>
          </a:p>
          <a:p>
            <a:pPr marL="457200" indent="-45720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Drive improvements in population health management.</a:t>
            </a:r>
          </a:p>
          <a:p>
            <a:pPr marL="457200" indent="-45720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Enhance clinical decision-making capabilities.</a:t>
            </a:r>
          </a:p>
          <a:p>
            <a:pPr marL="457200" indent="-45720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Minimize the risk of errors and inconsistency in patient care.</a:t>
            </a:r>
          </a:p>
        </p:txBody>
      </p:sp>
    </p:spTree>
    <p:extLst>
      <p:ext uri="{BB962C8B-B14F-4D97-AF65-F5344CB8AC3E}">
        <p14:creationId xmlns:p14="http://schemas.microsoft.com/office/powerpoint/2010/main" val="3652828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5">
            <a:extLst>
              <a:ext uri="{FF2B5EF4-FFF2-40B4-BE49-F238E27FC236}">
                <a16:creationId xmlns:a16="http://schemas.microsoft.com/office/drawing/2014/main" id="{7C954D17-951B-4480-6A42-BC2604985C29}"/>
              </a:ext>
            </a:extLst>
          </p:cNvPr>
          <p:cNvSpPr/>
          <p:nvPr/>
        </p:nvSpPr>
        <p:spPr>
          <a:xfrm>
            <a:off x="12500" y="548738"/>
            <a:ext cx="18288000" cy="9251950"/>
          </a:xfrm>
          <a:custGeom>
            <a:avLst/>
            <a:gdLst/>
            <a:ahLst/>
            <a:cxnLst/>
            <a:rect l="l" t="t" r="r" b="b"/>
            <a:pathLst>
              <a:path w="18288000" h="9251950">
                <a:moveTo>
                  <a:pt x="18287988" y="9203855"/>
                </a:moveTo>
                <a:lnTo>
                  <a:pt x="0" y="9203855"/>
                </a:lnTo>
                <a:lnTo>
                  <a:pt x="0" y="9251480"/>
                </a:lnTo>
                <a:lnTo>
                  <a:pt x="18287988" y="9251480"/>
                </a:lnTo>
                <a:lnTo>
                  <a:pt x="18287988" y="9203855"/>
                </a:lnTo>
                <a:close/>
              </a:path>
              <a:path w="18288000" h="9251950">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5" name="object 3">
            <a:extLst>
              <a:ext uri="{FF2B5EF4-FFF2-40B4-BE49-F238E27FC236}">
                <a16:creationId xmlns:a16="http://schemas.microsoft.com/office/drawing/2014/main" id="{ADA01666-2BC0-BB5A-B9E4-813A4ADB0566}"/>
              </a:ext>
            </a:extLst>
          </p:cNvPr>
          <p:cNvSpPr/>
          <p:nvPr/>
        </p:nvSpPr>
        <p:spPr>
          <a:xfrm>
            <a:off x="13041630" y="3493498"/>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
        <p:nvSpPr>
          <p:cNvPr id="6" name="object 3">
            <a:extLst>
              <a:ext uri="{FF2B5EF4-FFF2-40B4-BE49-F238E27FC236}">
                <a16:creationId xmlns:a16="http://schemas.microsoft.com/office/drawing/2014/main" id="{F3051BA9-AA6B-D228-3F17-E4180B0886A7}"/>
              </a:ext>
            </a:extLst>
          </p:cNvPr>
          <p:cNvSpPr/>
          <p:nvPr/>
        </p:nvSpPr>
        <p:spPr>
          <a:xfrm rot="16463372">
            <a:off x="12784073" y="324397"/>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pic>
        <p:nvPicPr>
          <p:cNvPr id="14340" name="Picture 4" descr="1602899881">
            <a:extLst>
              <a:ext uri="{FF2B5EF4-FFF2-40B4-BE49-F238E27FC236}">
                <a16:creationId xmlns:a16="http://schemas.microsoft.com/office/drawing/2014/main" id="{CCC94254-5A80-3000-F6F5-8C790C973C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294"/>
          <a:stretch/>
        </p:blipFill>
        <p:spPr bwMode="auto">
          <a:xfrm>
            <a:off x="12500" y="273050"/>
            <a:ext cx="18275500" cy="97536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6625F92-7C1C-F740-D785-9E3CE943E8FF}"/>
              </a:ext>
            </a:extLst>
          </p:cNvPr>
          <p:cNvSpPr txBox="1"/>
          <p:nvPr/>
        </p:nvSpPr>
        <p:spPr>
          <a:xfrm>
            <a:off x="5111750" y="1187450"/>
            <a:ext cx="12192000" cy="3108543"/>
          </a:xfrm>
          <a:prstGeom prst="rect">
            <a:avLst/>
          </a:prstGeom>
          <a:noFill/>
        </p:spPr>
        <p:txBody>
          <a:bodyPr wrap="square" lIns="91440" tIns="45720" rIns="91440" bIns="45720" anchor="t">
            <a:spAutoFit/>
          </a:bodyPr>
          <a:lstStyle/>
          <a:p>
            <a:r>
              <a:rPr lang="en-US" sz="2800" b="1">
                <a:latin typeface="Times New Roman" panose="02020603050405020304" pitchFamily="18" charset="0"/>
                <a:cs typeface="Times New Roman" panose="02020603050405020304" pitchFamily="18" charset="0"/>
              </a:rPr>
              <a:t>Realizing the Potential of Health Informatics</a:t>
            </a:r>
          </a:p>
          <a:p>
            <a:endParaRPr lang="en-US" sz="2800">
              <a:latin typeface="Times New Roman" panose="02020603050405020304" pitchFamily="18" charset="0"/>
              <a:cs typeface="Times New Roman" panose="02020603050405020304" pitchFamily="18" charset="0"/>
            </a:endParaRPr>
          </a:p>
          <a:p>
            <a:pPr marL="457200" indent="-457200">
              <a:buFont typeface="Arial"/>
              <a:buChar char="•"/>
            </a:pPr>
            <a:r>
              <a:rPr lang="en-US" sz="2800">
                <a:latin typeface="Times New Roman"/>
                <a:cs typeface="Times New Roman"/>
              </a:rPr>
              <a:t>Standardizing Clinical Information</a:t>
            </a:r>
          </a:p>
          <a:p>
            <a:pPr marL="457200" indent="-457200">
              <a:buFont typeface="Arial"/>
              <a:buChar char="•"/>
            </a:pPr>
            <a:r>
              <a:rPr lang="en-US" sz="2800">
                <a:latin typeface="Times New Roman"/>
                <a:cs typeface="Times New Roman"/>
              </a:rPr>
              <a:t>Uniformity in Health Records</a:t>
            </a:r>
          </a:p>
          <a:p>
            <a:pPr marL="457200" indent="-457200">
              <a:buFont typeface="Arial"/>
              <a:buChar char="•"/>
            </a:pPr>
            <a:r>
              <a:rPr lang="en-US" sz="2800">
                <a:latin typeface="Times New Roman"/>
                <a:cs typeface="Times New Roman"/>
              </a:rPr>
              <a:t>Empowering Evidence-Based Practices</a:t>
            </a:r>
          </a:p>
          <a:p>
            <a:pPr marL="457200" indent="-457200">
              <a:buFont typeface="Arial"/>
              <a:buChar char="•"/>
            </a:pPr>
            <a:r>
              <a:rPr lang="en-US" sz="2800">
                <a:latin typeface="Times New Roman"/>
                <a:cs typeface="Times New Roman"/>
              </a:rPr>
              <a:t>Vision for Healthcare IT</a:t>
            </a:r>
          </a:p>
          <a:p>
            <a:pPr marL="457200" indent="-457200">
              <a:buFont typeface="Arial"/>
              <a:buChar char="•"/>
            </a:pPr>
            <a:r>
              <a:rPr lang="en-US" sz="2800">
                <a:latin typeface="Times New Roman"/>
                <a:cs typeface="Times New Roman"/>
              </a:rPr>
              <a:t>Towards Integrated Care</a:t>
            </a:r>
          </a:p>
        </p:txBody>
      </p:sp>
    </p:spTree>
    <p:extLst>
      <p:ext uri="{BB962C8B-B14F-4D97-AF65-F5344CB8AC3E}">
        <p14:creationId xmlns:p14="http://schemas.microsoft.com/office/powerpoint/2010/main" val="13138312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3C6B4F6-8686-B9F9-1024-ADE76B956F82}"/>
              </a:ext>
            </a:extLst>
          </p:cNvPr>
          <p:cNvSpPr txBox="1"/>
          <p:nvPr/>
        </p:nvSpPr>
        <p:spPr>
          <a:xfrm>
            <a:off x="1071418" y="1511403"/>
            <a:ext cx="15923491" cy="7478970"/>
          </a:xfrm>
          <a:prstGeom prst="rect">
            <a:avLst/>
          </a:prstGeom>
          <a:noFill/>
        </p:spPr>
        <p:txBody>
          <a:bodyPr wrap="square">
            <a:spAutoFit/>
          </a:bodyPr>
          <a:lstStyle/>
          <a:p>
            <a:endParaRPr lang="en-US" sz="2400" dirty="0">
              <a:latin typeface="Times New Roman" panose="02020603050405020304" pitchFamily="18" charset="0"/>
              <a:cs typeface="Times New Roman" panose="02020603050405020304" pitchFamily="18" charset="0"/>
            </a:endParaRPr>
          </a:p>
          <a:p>
            <a:pPr marL="342900" indent="-342900">
              <a:buFontTx/>
              <a:buAutoNum type="arabicPeriod"/>
            </a:pPr>
            <a:r>
              <a:rPr lang="en-US" sz="2400" dirty="0">
                <a:latin typeface="Times New Roman" panose="02020603050405020304" pitchFamily="18" charset="0"/>
                <a:cs typeface="Times New Roman" panose="02020603050405020304" pitchFamily="18" charset="0"/>
              </a:rPr>
              <a:t>HIMSS. (2017, August 17). Terminology Standards | </a:t>
            </a:r>
            <a:r>
              <a:rPr lang="en-US" sz="2400" i="1" dirty="0">
                <a:latin typeface="Times New Roman" panose="02020603050405020304" pitchFamily="18" charset="0"/>
                <a:cs typeface="Times New Roman" panose="02020603050405020304" pitchFamily="18" charset="0"/>
              </a:rPr>
              <a:t>HIMSS. Www.himss.org. </a:t>
            </a:r>
            <a:r>
              <a:rPr lang="en-US" sz="2400" dirty="0">
                <a:latin typeface="Times New Roman" panose="02020603050405020304" pitchFamily="18" charset="0"/>
                <a:cs typeface="Times New Roman" panose="02020603050405020304" pitchFamily="18" charset="0"/>
              </a:rPr>
              <a:t>https://www.himss.org/terminologystandards#:~:text=It%20enables%20the%20consistent%2C%20processable</a:t>
            </a:r>
          </a:p>
          <a:p>
            <a:pPr marL="342900" indent="-342900">
              <a:buAutoNum type="arabicPeriod"/>
            </a:pPr>
            <a:r>
              <a:rPr lang="en-US" sz="2400" dirty="0">
                <a:latin typeface="Times New Roman" panose="02020603050405020304" pitchFamily="18" charset="0"/>
                <a:cs typeface="Times New Roman" panose="02020603050405020304" pitchFamily="18" charset="0"/>
              </a:rPr>
              <a:t>Judd, E., &amp; Calhoun, D. A. (2014). Apparent and true resistant hypertension: definition, prevalence and outcomes. </a:t>
            </a:r>
            <a:r>
              <a:rPr lang="en-US" sz="2400" i="1" dirty="0">
                <a:latin typeface="Times New Roman" panose="02020603050405020304" pitchFamily="18" charset="0"/>
                <a:cs typeface="Times New Roman" panose="02020603050405020304" pitchFamily="18" charset="0"/>
              </a:rPr>
              <a:t>Journal of human hypertension</a:t>
            </a:r>
            <a:r>
              <a:rPr lang="en-US" sz="2400" dirty="0">
                <a:latin typeface="Times New Roman" panose="02020603050405020304" pitchFamily="18" charset="0"/>
                <a:cs typeface="Times New Roman" panose="02020603050405020304" pitchFamily="18" charset="0"/>
              </a:rPr>
              <a:t>, 28(8), 463–468. </a:t>
            </a:r>
            <a:r>
              <a:rPr lang="en-US" sz="2400" dirty="0">
                <a:latin typeface="Times New Roman" panose="02020603050405020304" pitchFamily="18" charset="0"/>
                <a:cs typeface="Times New Roman" panose="02020603050405020304" pitchFamily="18" charset="0"/>
                <a:hlinkClick r:id="rId3"/>
              </a:rPr>
              <a:t>https://doi.org/10.1038/jhh.2013.140</a:t>
            </a:r>
            <a:r>
              <a:rPr lang="en-US" sz="2400" dirty="0">
                <a:latin typeface="Times New Roman" panose="02020603050405020304" pitchFamily="18" charset="0"/>
                <a:cs typeface="Times New Roman" panose="02020603050405020304" pitchFamily="18" charset="0"/>
              </a:rPr>
              <a:t> </a:t>
            </a:r>
          </a:p>
          <a:p>
            <a:pPr marL="342900" indent="-342900">
              <a:buAutoNum type="arabicPeriod"/>
            </a:pPr>
            <a:r>
              <a:rPr lang="en-US" sz="2400" dirty="0">
                <a:latin typeface="Times New Roman" panose="02020603050405020304" pitchFamily="18" charset="0"/>
                <a:cs typeface="Times New Roman" panose="02020603050405020304" pitchFamily="18" charset="0"/>
              </a:rPr>
              <a:t>LOINC, a Universal Standard for Identifying Laboratory Observations: A 5-Year Update. </a:t>
            </a:r>
            <a:r>
              <a:rPr lang="en-US" sz="2400" i="1" dirty="0">
                <a:latin typeface="Times New Roman" panose="02020603050405020304" pitchFamily="18" charset="0"/>
                <a:cs typeface="Times New Roman" panose="02020603050405020304" pitchFamily="18" charset="0"/>
              </a:rPr>
              <a:t>Clinical Chemistry</a:t>
            </a:r>
            <a:r>
              <a:rPr lang="en-US" sz="2400" dirty="0">
                <a:latin typeface="Times New Roman" panose="02020603050405020304" pitchFamily="18" charset="0"/>
                <a:cs typeface="Times New Roman" panose="02020603050405020304" pitchFamily="18" charset="0"/>
              </a:rPr>
              <a:t>, 49(4), 624–633. </a:t>
            </a:r>
            <a:r>
              <a:rPr lang="en-US" sz="2400" dirty="0">
                <a:latin typeface="Times New Roman" panose="02020603050405020304" pitchFamily="18" charset="0"/>
                <a:cs typeface="Times New Roman" panose="02020603050405020304" pitchFamily="18" charset="0"/>
                <a:hlinkClick r:id="rId4"/>
              </a:rPr>
              <a:t>https://doi.org/10.1373/49.4.624</a:t>
            </a:r>
            <a:endParaRPr lang="en-US" sz="2400" dirty="0">
              <a:latin typeface="Times New Roman" panose="02020603050405020304" pitchFamily="18" charset="0"/>
              <a:cs typeface="Times New Roman" panose="02020603050405020304" pitchFamily="18" charset="0"/>
            </a:endParaRPr>
          </a:p>
          <a:p>
            <a:pPr marL="342900" indent="-342900">
              <a:buFontTx/>
              <a:buAutoNum type="arabicPeriod"/>
            </a:pPr>
            <a:r>
              <a:rPr lang="en-US" sz="2400" dirty="0">
                <a:latin typeface="Times New Roman" panose="02020603050405020304" pitchFamily="18" charset="0"/>
                <a:cs typeface="Times New Roman" panose="02020603050405020304" pitchFamily="18" charset="0"/>
              </a:rPr>
              <a:t>McDonald, C. J., Huff, S. M., </a:t>
            </a:r>
            <a:r>
              <a:rPr lang="en-US" sz="2400" dirty="0" err="1">
                <a:latin typeface="Times New Roman" panose="02020603050405020304" pitchFamily="18" charset="0"/>
                <a:cs typeface="Times New Roman" panose="02020603050405020304" pitchFamily="18" charset="0"/>
              </a:rPr>
              <a:t>Suico</a:t>
            </a:r>
            <a:r>
              <a:rPr lang="en-US" sz="2400" dirty="0">
                <a:latin typeface="Times New Roman" panose="02020603050405020304" pitchFamily="18" charset="0"/>
                <a:cs typeface="Times New Roman" panose="02020603050405020304" pitchFamily="18" charset="0"/>
              </a:rPr>
              <a:t>, J. G., Hill, G., </a:t>
            </a:r>
            <a:r>
              <a:rPr lang="en-US" sz="2400" dirty="0" err="1">
                <a:latin typeface="Times New Roman" panose="02020603050405020304" pitchFamily="18" charset="0"/>
                <a:cs typeface="Times New Roman" panose="02020603050405020304" pitchFamily="18" charset="0"/>
              </a:rPr>
              <a:t>Leavelle</a:t>
            </a:r>
            <a:r>
              <a:rPr lang="en-US" sz="2400" dirty="0">
                <a:latin typeface="Times New Roman" panose="02020603050405020304" pitchFamily="18" charset="0"/>
                <a:cs typeface="Times New Roman" panose="02020603050405020304" pitchFamily="18" charset="0"/>
              </a:rPr>
              <a:t>, D., Aller, R., </a:t>
            </a:r>
            <a:r>
              <a:rPr lang="en-US" sz="2400" dirty="0" err="1">
                <a:latin typeface="Times New Roman" panose="02020603050405020304" pitchFamily="18" charset="0"/>
                <a:cs typeface="Times New Roman" panose="02020603050405020304" pitchFamily="18" charset="0"/>
              </a:rPr>
              <a:t>Forrey</a:t>
            </a:r>
            <a:r>
              <a:rPr lang="en-US" sz="2400" dirty="0">
                <a:latin typeface="Times New Roman" panose="02020603050405020304" pitchFamily="18" charset="0"/>
                <a:cs typeface="Times New Roman" panose="02020603050405020304" pitchFamily="18" charset="0"/>
              </a:rPr>
              <a:t>, A., Mercer, K., </a:t>
            </a:r>
            <a:r>
              <a:rPr lang="en-US" sz="2400" dirty="0" err="1">
                <a:latin typeface="Times New Roman" panose="02020603050405020304" pitchFamily="18" charset="0"/>
                <a:cs typeface="Times New Roman" panose="02020603050405020304" pitchFamily="18" charset="0"/>
              </a:rPr>
              <a:t>DeMoor</a:t>
            </a:r>
            <a:r>
              <a:rPr lang="en-US" sz="2400" dirty="0">
                <a:latin typeface="Times New Roman" panose="02020603050405020304" pitchFamily="18" charset="0"/>
                <a:cs typeface="Times New Roman" panose="02020603050405020304" pitchFamily="18" charset="0"/>
              </a:rPr>
              <a:t>, G., Hook, J., Williams, W., Case, J., &amp; Maloney, P. (2003). </a:t>
            </a:r>
          </a:p>
          <a:p>
            <a:pPr marL="342900" indent="-342900">
              <a:buFontTx/>
              <a:buAutoNum type="arabicPeriod"/>
            </a:pPr>
            <a:r>
              <a:rPr lang="en-US" sz="2400" dirty="0">
                <a:latin typeface="Times New Roman" panose="02020603050405020304" pitchFamily="18" charset="0"/>
                <a:cs typeface="Times New Roman" panose="02020603050405020304" pitchFamily="18" charset="0"/>
              </a:rPr>
              <a:t>Nelson, S. J., Zeng, K., Kilbourne, J., Powell, T., &amp; Moore, R. (2011). Normalized names for clinical drugs: </a:t>
            </a:r>
            <a:r>
              <a:rPr lang="en-US" sz="2400" dirty="0" err="1">
                <a:latin typeface="Times New Roman" panose="02020603050405020304" pitchFamily="18" charset="0"/>
                <a:cs typeface="Times New Roman" panose="02020603050405020304" pitchFamily="18" charset="0"/>
              </a:rPr>
              <a:t>RxNorm</a:t>
            </a:r>
            <a:r>
              <a:rPr lang="en-US" sz="2400" dirty="0">
                <a:latin typeface="Times New Roman" panose="02020603050405020304" pitchFamily="18" charset="0"/>
                <a:cs typeface="Times New Roman" panose="02020603050405020304" pitchFamily="18" charset="0"/>
              </a:rPr>
              <a:t> at 6 years. </a:t>
            </a:r>
            <a:r>
              <a:rPr lang="en-US" sz="2400" i="1" dirty="0">
                <a:latin typeface="Times New Roman" panose="02020603050405020304" pitchFamily="18" charset="0"/>
                <a:cs typeface="Times New Roman" panose="02020603050405020304" pitchFamily="18" charset="0"/>
              </a:rPr>
              <a:t>Journal of the American Medical Informatics Association,</a:t>
            </a:r>
            <a:r>
              <a:rPr lang="en-US" sz="2400" dirty="0">
                <a:latin typeface="Times New Roman" panose="02020603050405020304" pitchFamily="18" charset="0"/>
                <a:cs typeface="Times New Roman" panose="02020603050405020304" pitchFamily="18" charset="0"/>
              </a:rPr>
              <a:t> 18(4), 441–448. </a:t>
            </a:r>
            <a:r>
              <a:rPr lang="en-US" sz="2400" dirty="0">
                <a:latin typeface="Times New Roman" panose="02020603050405020304" pitchFamily="18" charset="0"/>
                <a:cs typeface="Times New Roman" panose="02020603050405020304" pitchFamily="18" charset="0"/>
                <a:hlinkClick r:id="rId5"/>
              </a:rPr>
              <a:t>https://doi.org/10.1136/amiajnl-2011-000116</a:t>
            </a:r>
            <a:endParaRPr lang="en-US" sz="2400" dirty="0">
              <a:latin typeface="Times New Roman" panose="02020603050405020304" pitchFamily="18" charset="0"/>
              <a:cs typeface="Times New Roman" panose="02020603050405020304" pitchFamily="18" charset="0"/>
            </a:endParaRPr>
          </a:p>
          <a:p>
            <a:pPr marL="342900" indent="-342900">
              <a:buFontTx/>
              <a:buAutoNum type="arabicPeriod"/>
            </a:pPr>
            <a:r>
              <a:rPr lang="en-US" sz="2400" dirty="0">
                <a:latin typeface="Times New Roman" panose="02020603050405020304" pitchFamily="18" charset="0"/>
                <a:cs typeface="Times New Roman" panose="02020603050405020304" pitchFamily="18" charset="0"/>
              </a:rPr>
              <a:t>SNOMED CT. (2019, March 31). In Wikipedia. </a:t>
            </a:r>
            <a:r>
              <a:rPr lang="en-US" sz="2400" i="1" dirty="0">
                <a:latin typeface="Times New Roman" panose="02020603050405020304" pitchFamily="18" charset="0"/>
                <a:cs typeface="Times New Roman" panose="02020603050405020304" pitchFamily="18" charset="0"/>
              </a:rPr>
              <a:t>Wikimedia Foundation</a:t>
            </a:r>
            <a:r>
              <a:rPr 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hlinkClick r:id="rId6"/>
              </a:rPr>
              <a:t>https://en.wikipedia.org/wiki/SNOMED_CT</a:t>
            </a:r>
            <a:endParaRPr lang="en-US" sz="2400" dirty="0">
              <a:latin typeface="Times New Roman" panose="02020603050405020304" pitchFamily="18" charset="0"/>
              <a:cs typeface="Times New Roman" panose="02020603050405020304" pitchFamily="18" charset="0"/>
            </a:endParaRPr>
          </a:p>
          <a:p>
            <a:pPr marL="342900" indent="-342900">
              <a:buFontTx/>
              <a:buAutoNum type="arabicPeriod"/>
            </a:pPr>
            <a:r>
              <a:rPr lang="en-US" sz="2400" dirty="0" err="1">
                <a:latin typeface="Times New Roman" panose="02020603050405020304" pitchFamily="18" charset="0"/>
                <a:cs typeface="Times New Roman" panose="02020603050405020304" pitchFamily="18" charset="0"/>
              </a:rPr>
              <a:t>Spasic</a:t>
            </a:r>
            <a:r>
              <a:rPr lang="en-US" sz="2400" dirty="0">
                <a:latin typeface="Times New Roman" panose="02020603050405020304" pitchFamily="18" charset="0"/>
                <a:cs typeface="Times New Roman" panose="02020603050405020304" pitchFamily="18" charset="0"/>
              </a:rPr>
              <a:t>, I., </a:t>
            </a:r>
            <a:r>
              <a:rPr lang="en-US" sz="2400" dirty="0" err="1">
                <a:latin typeface="Times New Roman" panose="02020603050405020304" pitchFamily="18" charset="0"/>
                <a:cs typeface="Times New Roman" panose="02020603050405020304" pitchFamily="18" charset="0"/>
              </a:rPr>
              <a:t>Ananiadou</a:t>
            </a:r>
            <a:r>
              <a:rPr lang="en-US" sz="2400" dirty="0">
                <a:latin typeface="Times New Roman" panose="02020603050405020304" pitchFamily="18" charset="0"/>
                <a:cs typeface="Times New Roman" panose="02020603050405020304" pitchFamily="18" charset="0"/>
              </a:rPr>
              <a:t>, S., McNaught, J., &amp; Kumar, A. (2005). Text mining and ontologies in biomedicine: Making sense of raw text. </a:t>
            </a:r>
            <a:r>
              <a:rPr lang="en-US" sz="2400" i="1" dirty="0">
                <a:latin typeface="Times New Roman" panose="02020603050405020304" pitchFamily="18" charset="0"/>
                <a:cs typeface="Times New Roman" panose="02020603050405020304" pitchFamily="18" charset="0"/>
              </a:rPr>
              <a:t>Briefings in Bioinformatics</a:t>
            </a:r>
            <a:r>
              <a:rPr lang="en-US" sz="2400" dirty="0">
                <a:latin typeface="Times New Roman" panose="02020603050405020304" pitchFamily="18" charset="0"/>
                <a:cs typeface="Times New Roman" panose="02020603050405020304" pitchFamily="18" charset="0"/>
              </a:rPr>
              <a:t>, 6(3), 239–251. </a:t>
            </a:r>
            <a:r>
              <a:rPr lang="en-US" sz="2400" dirty="0">
                <a:latin typeface="Times New Roman" panose="02020603050405020304" pitchFamily="18" charset="0"/>
                <a:cs typeface="Times New Roman" panose="02020603050405020304" pitchFamily="18" charset="0"/>
                <a:hlinkClick r:id="rId7"/>
              </a:rPr>
              <a:t>https://doi.org/10.1093/bib/6.3.239</a:t>
            </a:r>
            <a:endParaRPr lang="en-US" sz="2400" dirty="0">
              <a:latin typeface="Times New Roman" panose="02020603050405020304" pitchFamily="18" charset="0"/>
              <a:cs typeface="Times New Roman" panose="02020603050405020304" pitchFamily="18" charset="0"/>
            </a:endParaRPr>
          </a:p>
          <a:p>
            <a:pPr marL="342900" indent="-342900">
              <a:buFontTx/>
              <a:buAutoNum type="arabicPeriod"/>
            </a:pPr>
            <a:r>
              <a:rPr lang="en-US" sz="2400" dirty="0">
                <a:latin typeface="Times New Roman" panose="02020603050405020304" pitchFamily="18" charset="0"/>
                <a:cs typeface="Times New Roman" panose="02020603050405020304" pitchFamily="18" charset="0"/>
              </a:rPr>
              <a:t>World Health Organization. (2022). </a:t>
            </a:r>
            <a:r>
              <a:rPr lang="en-US" sz="2400" i="1" dirty="0">
                <a:latin typeface="Times New Roman" panose="02020603050405020304" pitchFamily="18" charset="0"/>
                <a:cs typeface="Times New Roman" panose="02020603050405020304" pitchFamily="18" charset="0"/>
              </a:rPr>
              <a:t>Classification of Diseases (ICD)</a:t>
            </a:r>
            <a:r>
              <a:rPr lang="en-US" sz="2400" dirty="0">
                <a:latin typeface="Times New Roman" panose="02020603050405020304" pitchFamily="18" charset="0"/>
                <a:cs typeface="Times New Roman" panose="02020603050405020304" pitchFamily="18" charset="0"/>
              </a:rPr>
              <a:t>. Www.who.int. </a:t>
            </a:r>
            <a:r>
              <a:rPr lang="en-US" sz="2400" dirty="0">
                <a:latin typeface="Times New Roman" panose="02020603050405020304" pitchFamily="18" charset="0"/>
                <a:cs typeface="Times New Roman" panose="02020603050405020304" pitchFamily="18" charset="0"/>
                <a:hlinkClick r:id="rId8"/>
              </a:rPr>
              <a:t>https://www.who.int/standards/classifications/classification-of-diseases</a:t>
            </a:r>
            <a:endParaRPr lang="en-US" sz="2400" dirty="0">
              <a:latin typeface="Times New Roman" panose="02020603050405020304" pitchFamily="18" charset="0"/>
              <a:cs typeface="Times New Roman" panose="02020603050405020304" pitchFamily="18" charset="0"/>
            </a:endParaRPr>
          </a:p>
          <a:p>
            <a:pPr marL="342900" indent="-342900">
              <a:buFontTx/>
              <a:buAutoNum type="arabicPeriod"/>
            </a:pPr>
            <a:r>
              <a:rPr lang="en-US" sz="2400" dirty="0">
                <a:solidFill>
                  <a:srgbClr val="212121"/>
                </a:solidFill>
                <a:ea typeface="+mn-lt"/>
                <a:cs typeface="+mn-lt"/>
              </a:rPr>
              <a:t>Leroux, H., </a:t>
            </a:r>
            <a:r>
              <a:rPr lang="en-US" sz="2400" dirty="0" err="1">
                <a:solidFill>
                  <a:srgbClr val="212121"/>
                </a:solidFill>
                <a:ea typeface="+mn-lt"/>
                <a:cs typeface="+mn-lt"/>
              </a:rPr>
              <a:t>Metke</a:t>
            </a:r>
            <a:r>
              <a:rPr lang="en-US" sz="2400" dirty="0">
                <a:solidFill>
                  <a:srgbClr val="212121"/>
                </a:solidFill>
                <a:ea typeface="+mn-lt"/>
                <a:cs typeface="+mn-lt"/>
              </a:rPr>
              <a:t>-Jimenez, A., &amp; Lawley, M. J. (2017). Towards achieving semantic interoperability of clinical study data with FHIR. </a:t>
            </a:r>
            <a:r>
              <a:rPr lang="en-US" sz="2400" i="1" dirty="0">
                <a:solidFill>
                  <a:srgbClr val="212121"/>
                </a:solidFill>
                <a:ea typeface="+mn-lt"/>
                <a:cs typeface="+mn-lt"/>
              </a:rPr>
              <a:t>Journal of biomedical semantics</a:t>
            </a:r>
            <a:r>
              <a:rPr lang="en-US" sz="2400" dirty="0">
                <a:solidFill>
                  <a:srgbClr val="212121"/>
                </a:solidFill>
                <a:ea typeface="+mn-lt"/>
                <a:cs typeface="+mn-lt"/>
              </a:rPr>
              <a:t>, </a:t>
            </a:r>
            <a:r>
              <a:rPr lang="en-US" sz="2400" i="1" dirty="0">
                <a:solidFill>
                  <a:srgbClr val="212121"/>
                </a:solidFill>
                <a:ea typeface="+mn-lt"/>
                <a:cs typeface="+mn-lt"/>
              </a:rPr>
              <a:t>8</a:t>
            </a:r>
            <a:r>
              <a:rPr lang="en-US" sz="2400" dirty="0">
                <a:solidFill>
                  <a:srgbClr val="212121"/>
                </a:solidFill>
                <a:ea typeface="+mn-lt"/>
                <a:cs typeface="+mn-lt"/>
              </a:rPr>
              <a:t>(1), 41. </a:t>
            </a:r>
            <a:r>
              <a:rPr lang="en-US" sz="2400" dirty="0">
                <a:solidFill>
                  <a:srgbClr val="212121"/>
                </a:solidFill>
                <a:ea typeface="+mn-lt"/>
                <a:cs typeface="+mn-lt"/>
                <a:hlinkClick r:id="rId9"/>
              </a:rPr>
              <a:t>https://doi.org/10.1186/s13326-017-0148-7</a:t>
            </a:r>
            <a:r>
              <a:rPr lang="en-US" sz="2400" dirty="0">
                <a:solidFill>
                  <a:srgbClr val="212121"/>
                </a:solidFill>
                <a:ea typeface="+mn-lt"/>
                <a:cs typeface="+mn-lt"/>
              </a:rPr>
              <a:t> </a:t>
            </a:r>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5329B06-558B-A391-EE5E-E0536537BAF4}"/>
              </a:ext>
            </a:extLst>
          </p:cNvPr>
          <p:cNvSpPr txBox="1"/>
          <p:nvPr/>
        </p:nvSpPr>
        <p:spPr>
          <a:xfrm>
            <a:off x="4094018" y="983733"/>
            <a:ext cx="9148618" cy="523220"/>
          </a:xfrm>
          <a:prstGeom prst="rect">
            <a:avLst/>
          </a:prstGeom>
          <a:noFill/>
        </p:spPr>
        <p:txBody>
          <a:bodyPr wrap="square">
            <a:spAutoFit/>
          </a:bodyPr>
          <a:lstStyle/>
          <a:p>
            <a:pPr algn="ctr"/>
            <a:r>
              <a:rPr lang="en-US" sz="2800" b="1" dirty="0">
                <a:latin typeface="Times New Roman" panose="02020603050405020304" pitchFamily="18" charset="0"/>
                <a:cs typeface="Times New Roman" panose="02020603050405020304" pitchFamily="18" charset="0"/>
              </a:rPr>
              <a:t>References</a:t>
            </a:r>
            <a:endParaRPr lang="en-US" sz="28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72BECCD1-276B-F67C-2774-FBFDD72A543A}"/>
              </a:ext>
            </a:extLst>
          </p:cNvPr>
          <p:cNvSpPr txBox="1"/>
          <p:nvPr/>
        </p:nvSpPr>
        <p:spPr>
          <a:xfrm>
            <a:off x="4092458" y="8251710"/>
            <a:ext cx="9150178" cy="369332"/>
          </a:xfrm>
          <a:prstGeom prst="rect">
            <a:avLst/>
          </a:prstGeom>
          <a:noFill/>
        </p:spPr>
        <p:txBody>
          <a:bodyPr wrap="square">
            <a:spAutoFit/>
          </a:bodyPr>
          <a:lstStyle/>
          <a:p>
            <a:endParaRPr lang="en-US" dirty="0"/>
          </a:p>
        </p:txBody>
      </p:sp>
    </p:spTree>
    <p:extLst>
      <p:ext uri="{BB962C8B-B14F-4D97-AF65-F5344CB8AC3E}">
        <p14:creationId xmlns:p14="http://schemas.microsoft.com/office/powerpoint/2010/main" val="39390780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5340888" y="7929340"/>
            <a:ext cx="2947670" cy="2357755"/>
          </a:xfrm>
          <a:custGeom>
            <a:avLst/>
            <a:gdLst/>
            <a:ahLst/>
            <a:cxnLst/>
            <a:rect l="l" t="t" r="r" b="b"/>
            <a:pathLst>
              <a:path w="2947669" h="2357754">
                <a:moveTo>
                  <a:pt x="2947150" y="0"/>
                </a:moveTo>
                <a:lnTo>
                  <a:pt x="2907962" y="8920"/>
                </a:lnTo>
                <a:lnTo>
                  <a:pt x="2858388" y="21372"/>
                </a:lnTo>
                <a:lnTo>
                  <a:pt x="2809639" y="34776"/>
                </a:lnTo>
                <a:lnTo>
                  <a:pt x="2761698" y="49113"/>
                </a:lnTo>
                <a:lnTo>
                  <a:pt x="2714546" y="64362"/>
                </a:lnTo>
                <a:lnTo>
                  <a:pt x="2668165" y="80502"/>
                </a:lnTo>
                <a:lnTo>
                  <a:pt x="2622539" y="97512"/>
                </a:lnTo>
                <a:lnTo>
                  <a:pt x="2577648" y="115372"/>
                </a:lnTo>
                <a:lnTo>
                  <a:pt x="2533475" y="134061"/>
                </a:lnTo>
                <a:lnTo>
                  <a:pt x="2490001" y="153558"/>
                </a:lnTo>
                <a:lnTo>
                  <a:pt x="2447209" y="173843"/>
                </a:lnTo>
                <a:lnTo>
                  <a:pt x="2405082" y="194894"/>
                </a:lnTo>
                <a:lnTo>
                  <a:pt x="2363600" y="216692"/>
                </a:lnTo>
                <a:lnTo>
                  <a:pt x="2322746" y="239215"/>
                </a:lnTo>
                <a:lnTo>
                  <a:pt x="2282503" y="262442"/>
                </a:lnTo>
                <a:lnTo>
                  <a:pt x="2242851" y="286353"/>
                </a:lnTo>
                <a:lnTo>
                  <a:pt x="2203774" y="310928"/>
                </a:lnTo>
                <a:lnTo>
                  <a:pt x="2165253" y="336144"/>
                </a:lnTo>
                <a:lnTo>
                  <a:pt x="2127270" y="361983"/>
                </a:lnTo>
                <a:lnTo>
                  <a:pt x="2089808" y="388422"/>
                </a:lnTo>
                <a:lnTo>
                  <a:pt x="2052848" y="415442"/>
                </a:lnTo>
                <a:lnTo>
                  <a:pt x="2016372" y="443021"/>
                </a:lnTo>
                <a:lnTo>
                  <a:pt x="1980363" y="471139"/>
                </a:lnTo>
                <a:lnTo>
                  <a:pt x="1944803" y="499776"/>
                </a:lnTo>
                <a:lnTo>
                  <a:pt x="1909673" y="528909"/>
                </a:lnTo>
                <a:lnTo>
                  <a:pt x="1874956" y="558519"/>
                </a:lnTo>
                <a:lnTo>
                  <a:pt x="1840634" y="588585"/>
                </a:lnTo>
                <a:lnTo>
                  <a:pt x="1806688" y="619087"/>
                </a:lnTo>
                <a:lnTo>
                  <a:pt x="1773102" y="650002"/>
                </a:lnTo>
                <a:lnTo>
                  <a:pt x="1739856" y="681312"/>
                </a:lnTo>
                <a:lnTo>
                  <a:pt x="1706933" y="712995"/>
                </a:lnTo>
                <a:lnTo>
                  <a:pt x="1674316" y="745029"/>
                </a:lnTo>
                <a:lnTo>
                  <a:pt x="1641985" y="777396"/>
                </a:lnTo>
                <a:lnTo>
                  <a:pt x="1609924" y="810073"/>
                </a:lnTo>
                <a:lnTo>
                  <a:pt x="1578113" y="843040"/>
                </a:lnTo>
                <a:lnTo>
                  <a:pt x="1546536" y="876277"/>
                </a:lnTo>
                <a:lnTo>
                  <a:pt x="1515175" y="909763"/>
                </a:lnTo>
                <a:lnTo>
                  <a:pt x="1484011" y="943476"/>
                </a:lnTo>
                <a:lnTo>
                  <a:pt x="1453026" y="977397"/>
                </a:lnTo>
                <a:lnTo>
                  <a:pt x="1422202" y="1011504"/>
                </a:lnTo>
                <a:lnTo>
                  <a:pt x="1391523" y="1045777"/>
                </a:lnTo>
                <a:lnTo>
                  <a:pt x="1360969" y="1080195"/>
                </a:lnTo>
                <a:lnTo>
                  <a:pt x="1330522" y="1114738"/>
                </a:lnTo>
                <a:lnTo>
                  <a:pt x="1300165" y="1149384"/>
                </a:lnTo>
                <a:lnTo>
                  <a:pt x="1269880" y="1184113"/>
                </a:lnTo>
                <a:lnTo>
                  <a:pt x="1239649" y="1218904"/>
                </a:lnTo>
                <a:lnTo>
                  <a:pt x="1209454" y="1253737"/>
                </a:lnTo>
                <a:lnTo>
                  <a:pt x="1179276" y="1288590"/>
                </a:lnTo>
                <a:lnTo>
                  <a:pt x="1149093" y="1323443"/>
                </a:lnTo>
                <a:lnTo>
                  <a:pt x="1118891" y="1358276"/>
                </a:lnTo>
                <a:lnTo>
                  <a:pt x="1088654" y="1393067"/>
                </a:lnTo>
                <a:lnTo>
                  <a:pt x="1058363" y="1427796"/>
                </a:lnTo>
                <a:lnTo>
                  <a:pt x="1028001" y="1462442"/>
                </a:lnTo>
                <a:lnTo>
                  <a:pt x="997549" y="1496984"/>
                </a:lnTo>
                <a:lnTo>
                  <a:pt x="966990" y="1531403"/>
                </a:lnTo>
                <a:lnTo>
                  <a:pt x="936305" y="1565676"/>
                </a:lnTo>
                <a:lnTo>
                  <a:pt x="905477" y="1599783"/>
                </a:lnTo>
                <a:lnTo>
                  <a:pt x="874488" y="1633704"/>
                </a:lnTo>
                <a:lnTo>
                  <a:pt x="843320" y="1667417"/>
                </a:lnTo>
                <a:lnTo>
                  <a:pt x="811954" y="1700903"/>
                </a:lnTo>
                <a:lnTo>
                  <a:pt x="780373" y="1734139"/>
                </a:lnTo>
                <a:lnTo>
                  <a:pt x="748560" y="1767107"/>
                </a:lnTo>
                <a:lnTo>
                  <a:pt x="716495" y="1799784"/>
                </a:lnTo>
                <a:lnTo>
                  <a:pt x="684161" y="1832151"/>
                </a:lnTo>
                <a:lnTo>
                  <a:pt x="651541" y="1864186"/>
                </a:lnTo>
                <a:lnTo>
                  <a:pt x="618615" y="1895868"/>
                </a:lnTo>
                <a:lnTo>
                  <a:pt x="585367" y="1927178"/>
                </a:lnTo>
                <a:lnTo>
                  <a:pt x="551779" y="1958094"/>
                </a:lnTo>
                <a:lnTo>
                  <a:pt x="517831" y="1988595"/>
                </a:lnTo>
                <a:lnTo>
                  <a:pt x="483507" y="2018661"/>
                </a:lnTo>
                <a:lnTo>
                  <a:pt x="448789" y="2048272"/>
                </a:lnTo>
                <a:lnTo>
                  <a:pt x="413658" y="2077405"/>
                </a:lnTo>
                <a:lnTo>
                  <a:pt x="378096" y="2106041"/>
                </a:lnTo>
                <a:lnTo>
                  <a:pt x="342087" y="2134160"/>
                </a:lnTo>
                <a:lnTo>
                  <a:pt x="305610" y="2161739"/>
                </a:lnTo>
                <a:lnTo>
                  <a:pt x="268650" y="2188759"/>
                </a:lnTo>
                <a:lnTo>
                  <a:pt x="231188" y="2215199"/>
                </a:lnTo>
                <a:lnTo>
                  <a:pt x="193205" y="2241037"/>
                </a:lnTo>
                <a:lnTo>
                  <a:pt x="154684" y="2266254"/>
                </a:lnTo>
                <a:lnTo>
                  <a:pt x="115608" y="2290829"/>
                </a:lnTo>
                <a:lnTo>
                  <a:pt x="75957" y="2314740"/>
                </a:lnTo>
                <a:lnTo>
                  <a:pt x="35714" y="2337967"/>
                </a:lnTo>
                <a:lnTo>
                  <a:pt x="0" y="2357658"/>
                </a:lnTo>
              </a:path>
            </a:pathLst>
          </a:custGeom>
          <a:ln w="25012">
            <a:solidFill>
              <a:srgbClr val="332C2C"/>
            </a:solidFill>
          </a:ln>
        </p:spPr>
        <p:txBody>
          <a:bodyPr wrap="square" lIns="0" tIns="0" rIns="0" bIns="0" rtlCol="0"/>
          <a:lstStyle/>
          <a:p>
            <a:endParaRPr/>
          </a:p>
        </p:txBody>
      </p:sp>
      <p:grpSp>
        <p:nvGrpSpPr>
          <p:cNvPr id="3" name="object 3"/>
          <p:cNvGrpSpPr/>
          <p:nvPr/>
        </p:nvGrpSpPr>
        <p:grpSpPr>
          <a:xfrm>
            <a:off x="-12506" y="0"/>
            <a:ext cx="18300700" cy="2339340"/>
            <a:chOff x="-12506" y="0"/>
            <a:chExt cx="18300700" cy="2339340"/>
          </a:xfrm>
        </p:grpSpPr>
        <p:sp>
          <p:nvSpPr>
            <p:cNvPr id="4" name="object 4"/>
            <p:cNvSpPr/>
            <p:nvPr/>
          </p:nvSpPr>
          <p:spPr>
            <a:xfrm>
              <a:off x="0" y="0"/>
              <a:ext cx="2740660" cy="2314575"/>
            </a:xfrm>
            <a:custGeom>
              <a:avLst/>
              <a:gdLst/>
              <a:ahLst/>
              <a:cxnLst/>
              <a:rect l="l" t="t" r="r" b="b"/>
              <a:pathLst>
                <a:path w="2740660" h="2314575">
                  <a:moveTo>
                    <a:pt x="2740301" y="0"/>
                  </a:moveTo>
                  <a:lnTo>
                    <a:pt x="2677093" y="32654"/>
                  </a:lnTo>
                  <a:lnTo>
                    <a:pt x="2636239" y="55176"/>
                  </a:lnTo>
                  <a:lnTo>
                    <a:pt x="2595995" y="78404"/>
                  </a:lnTo>
                  <a:lnTo>
                    <a:pt x="2556344" y="102315"/>
                  </a:lnTo>
                  <a:lnTo>
                    <a:pt x="2517266" y="126889"/>
                  </a:lnTo>
                  <a:lnTo>
                    <a:pt x="2478744" y="152106"/>
                  </a:lnTo>
                  <a:lnTo>
                    <a:pt x="2440761" y="177944"/>
                  </a:lnTo>
                  <a:lnTo>
                    <a:pt x="2403298" y="204384"/>
                  </a:lnTo>
                  <a:lnTo>
                    <a:pt x="2366337" y="231403"/>
                  </a:lnTo>
                  <a:lnTo>
                    <a:pt x="2329861" y="258983"/>
                  </a:lnTo>
                  <a:lnTo>
                    <a:pt x="2293851" y="287100"/>
                  </a:lnTo>
                  <a:lnTo>
                    <a:pt x="2258290" y="315737"/>
                  </a:lnTo>
                  <a:lnTo>
                    <a:pt x="2223159" y="344870"/>
                  </a:lnTo>
                  <a:lnTo>
                    <a:pt x="2188441" y="374480"/>
                  </a:lnTo>
                  <a:lnTo>
                    <a:pt x="2154117" y="404546"/>
                  </a:lnTo>
                  <a:lnTo>
                    <a:pt x="2120170" y="435047"/>
                  </a:lnTo>
                  <a:lnTo>
                    <a:pt x="2086582" y="465963"/>
                  </a:lnTo>
                  <a:lnTo>
                    <a:pt x="2053335" y="497272"/>
                  </a:lnTo>
                  <a:lnTo>
                    <a:pt x="2020411" y="528954"/>
                  </a:lnTo>
                  <a:lnTo>
                    <a:pt x="1987792" y="560989"/>
                  </a:lnTo>
                  <a:lnTo>
                    <a:pt x="1955460" y="593355"/>
                  </a:lnTo>
                  <a:lnTo>
                    <a:pt x="1923397" y="626032"/>
                  </a:lnTo>
                  <a:lnTo>
                    <a:pt x="1891585" y="659000"/>
                  </a:lnTo>
                  <a:lnTo>
                    <a:pt x="1860006" y="692236"/>
                  </a:lnTo>
                  <a:lnTo>
                    <a:pt x="1828643" y="725722"/>
                  </a:lnTo>
                  <a:lnTo>
                    <a:pt x="1797477" y="759435"/>
                  </a:lnTo>
                  <a:lnTo>
                    <a:pt x="1766490" y="793355"/>
                  </a:lnTo>
                  <a:lnTo>
                    <a:pt x="1735665" y="827462"/>
                  </a:lnTo>
                  <a:lnTo>
                    <a:pt x="1704984" y="861735"/>
                  </a:lnTo>
                  <a:lnTo>
                    <a:pt x="1674428" y="896153"/>
                  </a:lnTo>
                  <a:lnTo>
                    <a:pt x="1643979" y="930695"/>
                  </a:lnTo>
                  <a:lnTo>
                    <a:pt x="1613621" y="965341"/>
                  </a:lnTo>
                  <a:lnTo>
                    <a:pt x="1583334" y="1000070"/>
                  </a:lnTo>
                  <a:lnTo>
                    <a:pt x="1553101" y="1034860"/>
                  </a:lnTo>
                  <a:lnTo>
                    <a:pt x="1522903" y="1069693"/>
                  </a:lnTo>
                  <a:lnTo>
                    <a:pt x="1492724" y="1104546"/>
                  </a:lnTo>
                  <a:lnTo>
                    <a:pt x="1462545" y="1139400"/>
                  </a:lnTo>
                  <a:lnTo>
                    <a:pt x="1432348" y="1174232"/>
                  </a:lnTo>
                  <a:lnTo>
                    <a:pt x="1402115" y="1209024"/>
                  </a:lnTo>
                  <a:lnTo>
                    <a:pt x="1371828" y="1243753"/>
                  </a:lnTo>
                  <a:lnTo>
                    <a:pt x="1341470" y="1278400"/>
                  </a:lnTo>
                  <a:lnTo>
                    <a:pt x="1311022" y="1312942"/>
                  </a:lnTo>
                  <a:lnTo>
                    <a:pt x="1280466" y="1347361"/>
                  </a:lnTo>
                  <a:lnTo>
                    <a:pt x="1249784" y="1381634"/>
                  </a:lnTo>
                  <a:lnTo>
                    <a:pt x="1218959" y="1415741"/>
                  </a:lnTo>
                  <a:lnTo>
                    <a:pt x="1187973" y="1449662"/>
                  </a:lnTo>
                  <a:lnTo>
                    <a:pt x="1156807" y="1483376"/>
                  </a:lnTo>
                  <a:lnTo>
                    <a:pt x="1125444" y="1516862"/>
                  </a:lnTo>
                  <a:lnTo>
                    <a:pt x="1093865" y="1550099"/>
                  </a:lnTo>
                  <a:lnTo>
                    <a:pt x="1062054" y="1583066"/>
                  </a:lnTo>
                  <a:lnTo>
                    <a:pt x="1029991" y="1615744"/>
                  </a:lnTo>
                  <a:lnTo>
                    <a:pt x="997659" y="1648110"/>
                  </a:lnTo>
                  <a:lnTo>
                    <a:pt x="965040" y="1680145"/>
                  </a:lnTo>
                  <a:lnTo>
                    <a:pt x="932116" y="1711828"/>
                  </a:lnTo>
                  <a:lnTo>
                    <a:pt x="898869" y="1743138"/>
                  </a:lnTo>
                  <a:lnTo>
                    <a:pt x="865281" y="1774054"/>
                  </a:lnTo>
                  <a:lnTo>
                    <a:pt x="831334" y="1804555"/>
                  </a:lnTo>
                  <a:lnTo>
                    <a:pt x="797011" y="1834621"/>
                  </a:lnTo>
                  <a:lnTo>
                    <a:pt x="762293" y="1864232"/>
                  </a:lnTo>
                  <a:lnTo>
                    <a:pt x="727162" y="1893365"/>
                  </a:lnTo>
                  <a:lnTo>
                    <a:pt x="691600" y="1922002"/>
                  </a:lnTo>
                  <a:lnTo>
                    <a:pt x="655591" y="1950120"/>
                  </a:lnTo>
                  <a:lnTo>
                    <a:pt x="619114" y="1977699"/>
                  </a:lnTo>
                  <a:lnTo>
                    <a:pt x="582154" y="2004719"/>
                  </a:lnTo>
                  <a:lnTo>
                    <a:pt x="544691" y="2031158"/>
                  </a:lnTo>
                  <a:lnTo>
                    <a:pt x="506707" y="2056997"/>
                  </a:lnTo>
                  <a:lnTo>
                    <a:pt x="468186" y="2082214"/>
                  </a:lnTo>
                  <a:lnTo>
                    <a:pt x="429108" y="2106788"/>
                  </a:lnTo>
                  <a:lnTo>
                    <a:pt x="389456" y="2130700"/>
                  </a:lnTo>
                  <a:lnTo>
                    <a:pt x="349212" y="2153927"/>
                  </a:lnTo>
                  <a:lnTo>
                    <a:pt x="308359" y="2176450"/>
                  </a:lnTo>
                  <a:lnTo>
                    <a:pt x="266877" y="2198247"/>
                  </a:lnTo>
                  <a:lnTo>
                    <a:pt x="224749" y="2219299"/>
                  </a:lnTo>
                  <a:lnTo>
                    <a:pt x="181958" y="2239584"/>
                  </a:lnTo>
                  <a:lnTo>
                    <a:pt x="138485" y="2259081"/>
                  </a:lnTo>
                  <a:lnTo>
                    <a:pt x="94312" y="2277770"/>
                  </a:lnTo>
                  <a:lnTo>
                    <a:pt x="49421" y="2295630"/>
                  </a:lnTo>
                  <a:lnTo>
                    <a:pt x="3795" y="2312640"/>
                  </a:lnTo>
                  <a:lnTo>
                    <a:pt x="0" y="2313961"/>
                  </a:lnTo>
                </a:path>
              </a:pathLst>
            </a:custGeom>
            <a:ln w="25012">
              <a:solidFill>
                <a:srgbClr val="332C2C"/>
              </a:solidFill>
            </a:ln>
          </p:spPr>
          <p:txBody>
            <a:bodyPr wrap="square" lIns="0" tIns="0" rIns="0" bIns="0" rtlCol="0"/>
            <a:lstStyle/>
            <a:p>
              <a:endParaRPr/>
            </a:p>
          </p:txBody>
        </p:sp>
        <p:sp>
          <p:nvSpPr>
            <p:cNvPr id="5" name="object 5"/>
            <p:cNvSpPr/>
            <p:nvPr/>
          </p:nvSpPr>
          <p:spPr>
            <a:xfrm>
              <a:off x="0" y="536295"/>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grpSp>
      <p:sp>
        <p:nvSpPr>
          <p:cNvPr id="6" name="object 6"/>
          <p:cNvSpPr/>
          <p:nvPr/>
        </p:nvSpPr>
        <p:spPr>
          <a:xfrm>
            <a:off x="0" y="9754514"/>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7" name="object 7"/>
          <p:cNvSpPr txBox="1">
            <a:spLocks noGrp="1"/>
          </p:cNvSpPr>
          <p:nvPr>
            <p:ph type="title"/>
          </p:nvPr>
        </p:nvSpPr>
        <p:spPr>
          <a:xfrm>
            <a:off x="7076743" y="2147106"/>
            <a:ext cx="4137660" cy="1525905"/>
          </a:xfrm>
          <a:prstGeom prst="rect">
            <a:avLst/>
          </a:prstGeom>
        </p:spPr>
        <p:txBody>
          <a:bodyPr vert="horz" wrap="square" lIns="0" tIns="11430" rIns="0" bIns="0" rtlCol="0">
            <a:spAutoFit/>
          </a:bodyPr>
          <a:lstStyle/>
          <a:p>
            <a:pPr marL="12700">
              <a:lnSpc>
                <a:spcPct val="100000"/>
              </a:lnSpc>
              <a:spcBef>
                <a:spcPts val="90"/>
              </a:spcBef>
            </a:pPr>
            <a:r>
              <a:rPr sz="9850" spc="-210">
                <a:latin typeface="Cambria"/>
                <a:cs typeface="Cambria"/>
              </a:rPr>
              <a:t>Thanks!</a:t>
            </a:r>
            <a:endParaRPr sz="9850">
              <a:latin typeface="Cambria"/>
              <a:cs typeface="Cambria"/>
            </a:endParaRPr>
          </a:p>
        </p:txBody>
      </p:sp>
      <p:sp>
        <p:nvSpPr>
          <p:cNvPr id="8" name="object 8"/>
          <p:cNvSpPr txBox="1"/>
          <p:nvPr/>
        </p:nvSpPr>
        <p:spPr>
          <a:xfrm>
            <a:off x="6684725" y="4320514"/>
            <a:ext cx="4913630" cy="400687"/>
          </a:xfrm>
          <a:prstGeom prst="rect">
            <a:avLst/>
          </a:prstGeom>
        </p:spPr>
        <p:txBody>
          <a:bodyPr vert="horz" wrap="square" lIns="0" tIns="3810" rIns="0" bIns="0" rtlCol="0">
            <a:spAutoFit/>
          </a:bodyPr>
          <a:lstStyle/>
          <a:p>
            <a:pPr marL="12065" marR="5080" algn="ctr">
              <a:lnSpc>
                <a:spcPct val="102299"/>
              </a:lnSpc>
              <a:spcBef>
                <a:spcPts val="30"/>
              </a:spcBef>
            </a:pPr>
            <a:r>
              <a:rPr sz="2750" spc="150">
                <a:solidFill>
                  <a:srgbClr val="332C2C"/>
                </a:solidFill>
                <a:latin typeface="Verdana"/>
                <a:cs typeface="Verdana"/>
              </a:rPr>
              <a:t>D</a:t>
            </a:r>
            <a:r>
              <a:rPr sz="2750" spc="55">
                <a:solidFill>
                  <a:srgbClr val="332C2C"/>
                </a:solidFill>
                <a:latin typeface="Verdana"/>
                <a:cs typeface="Verdana"/>
              </a:rPr>
              <a:t>o</a:t>
            </a:r>
            <a:r>
              <a:rPr sz="2750" spc="-250">
                <a:solidFill>
                  <a:srgbClr val="332C2C"/>
                </a:solidFill>
                <a:latin typeface="Verdana"/>
                <a:cs typeface="Verdana"/>
              </a:rPr>
              <a:t> </a:t>
            </a:r>
            <a:r>
              <a:rPr sz="2750" spc="-180">
                <a:solidFill>
                  <a:srgbClr val="332C2C"/>
                </a:solidFill>
                <a:latin typeface="Verdana"/>
                <a:cs typeface="Verdana"/>
              </a:rPr>
              <a:t>y</a:t>
            </a:r>
            <a:r>
              <a:rPr sz="2750" spc="50">
                <a:solidFill>
                  <a:srgbClr val="332C2C"/>
                </a:solidFill>
                <a:latin typeface="Verdana"/>
                <a:cs typeface="Verdana"/>
              </a:rPr>
              <a:t>o</a:t>
            </a:r>
            <a:r>
              <a:rPr sz="2750" spc="110">
                <a:solidFill>
                  <a:srgbClr val="332C2C"/>
                </a:solidFill>
                <a:latin typeface="Verdana"/>
                <a:cs typeface="Verdana"/>
              </a:rPr>
              <a:t>u</a:t>
            </a:r>
            <a:r>
              <a:rPr sz="2750" spc="-250">
                <a:solidFill>
                  <a:srgbClr val="332C2C"/>
                </a:solidFill>
                <a:latin typeface="Verdana"/>
                <a:cs typeface="Verdana"/>
              </a:rPr>
              <a:t> </a:t>
            </a:r>
            <a:r>
              <a:rPr sz="2750" spc="114">
                <a:solidFill>
                  <a:srgbClr val="332C2C"/>
                </a:solidFill>
                <a:latin typeface="Verdana"/>
                <a:cs typeface="Verdana"/>
              </a:rPr>
              <a:t>h</a:t>
            </a:r>
            <a:r>
              <a:rPr sz="2750" spc="-60">
                <a:solidFill>
                  <a:srgbClr val="332C2C"/>
                </a:solidFill>
                <a:latin typeface="Verdana"/>
                <a:cs typeface="Verdana"/>
              </a:rPr>
              <a:t>a</a:t>
            </a:r>
            <a:r>
              <a:rPr sz="2750" spc="-180">
                <a:solidFill>
                  <a:srgbClr val="332C2C"/>
                </a:solidFill>
                <a:latin typeface="Verdana"/>
                <a:cs typeface="Verdana"/>
              </a:rPr>
              <a:t>v</a:t>
            </a:r>
            <a:r>
              <a:rPr sz="2750" spc="25">
                <a:solidFill>
                  <a:srgbClr val="332C2C"/>
                </a:solidFill>
                <a:latin typeface="Verdana"/>
                <a:cs typeface="Verdana"/>
              </a:rPr>
              <a:t>e</a:t>
            </a:r>
            <a:r>
              <a:rPr sz="2750" spc="-250">
                <a:solidFill>
                  <a:srgbClr val="332C2C"/>
                </a:solidFill>
                <a:latin typeface="Verdana"/>
                <a:cs typeface="Verdana"/>
              </a:rPr>
              <a:t> </a:t>
            </a:r>
            <a:r>
              <a:rPr sz="2750" spc="-35">
                <a:solidFill>
                  <a:srgbClr val="332C2C"/>
                </a:solidFill>
                <a:latin typeface="Verdana"/>
                <a:cs typeface="Verdana"/>
              </a:rPr>
              <a:t>a</a:t>
            </a:r>
            <a:r>
              <a:rPr sz="2750" spc="90">
                <a:solidFill>
                  <a:srgbClr val="332C2C"/>
                </a:solidFill>
                <a:latin typeface="Verdana"/>
                <a:cs typeface="Verdana"/>
              </a:rPr>
              <a:t>n</a:t>
            </a:r>
            <a:r>
              <a:rPr sz="2750" spc="-135">
                <a:solidFill>
                  <a:srgbClr val="332C2C"/>
                </a:solidFill>
                <a:latin typeface="Verdana"/>
                <a:cs typeface="Verdana"/>
              </a:rPr>
              <a:t>y</a:t>
            </a:r>
            <a:r>
              <a:rPr sz="2750" spc="-250">
                <a:solidFill>
                  <a:srgbClr val="332C2C"/>
                </a:solidFill>
                <a:latin typeface="Verdana"/>
                <a:cs typeface="Verdana"/>
              </a:rPr>
              <a:t> </a:t>
            </a:r>
            <a:r>
              <a:rPr sz="2750" spc="145">
                <a:solidFill>
                  <a:srgbClr val="332C2C"/>
                </a:solidFill>
                <a:latin typeface="Verdana"/>
                <a:cs typeface="Verdana"/>
              </a:rPr>
              <a:t>q</a:t>
            </a:r>
            <a:r>
              <a:rPr sz="2750" spc="105">
                <a:solidFill>
                  <a:srgbClr val="332C2C"/>
                </a:solidFill>
                <a:latin typeface="Verdana"/>
                <a:cs typeface="Verdana"/>
              </a:rPr>
              <a:t>u</a:t>
            </a:r>
            <a:r>
              <a:rPr sz="2750" spc="20">
                <a:solidFill>
                  <a:srgbClr val="332C2C"/>
                </a:solidFill>
                <a:latin typeface="Verdana"/>
                <a:cs typeface="Verdana"/>
              </a:rPr>
              <a:t>e</a:t>
            </a:r>
            <a:r>
              <a:rPr sz="2750" spc="-95">
                <a:solidFill>
                  <a:srgbClr val="332C2C"/>
                </a:solidFill>
                <a:latin typeface="Verdana"/>
                <a:cs typeface="Verdana"/>
              </a:rPr>
              <a:t>s</a:t>
            </a:r>
            <a:r>
              <a:rPr sz="2750" spc="30">
                <a:solidFill>
                  <a:srgbClr val="332C2C"/>
                </a:solidFill>
                <a:latin typeface="Verdana"/>
                <a:cs typeface="Verdana"/>
              </a:rPr>
              <a:t>t</a:t>
            </a:r>
            <a:r>
              <a:rPr sz="2750" spc="-20">
                <a:solidFill>
                  <a:srgbClr val="332C2C"/>
                </a:solidFill>
                <a:latin typeface="Verdana"/>
                <a:cs typeface="Verdana"/>
              </a:rPr>
              <a:t>i</a:t>
            </a:r>
            <a:r>
              <a:rPr sz="2750" spc="50">
                <a:solidFill>
                  <a:srgbClr val="332C2C"/>
                </a:solidFill>
                <a:latin typeface="Verdana"/>
                <a:cs typeface="Verdana"/>
              </a:rPr>
              <a:t>o</a:t>
            </a:r>
            <a:r>
              <a:rPr sz="2750" spc="114">
                <a:solidFill>
                  <a:srgbClr val="332C2C"/>
                </a:solidFill>
                <a:latin typeface="Verdana"/>
                <a:cs typeface="Verdana"/>
              </a:rPr>
              <a:t>n</a:t>
            </a:r>
            <a:r>
              <a:rPr sz="2750" spc="-140">
                <a:solidFill>
                  <a:srgbClr val="332C2C"/>
                </a:solidFill>
                <a:latin typeface="Verdana"/>
                <a:cs typeface="Verdana"/>
              </a:rPr>
              <a:t>s</a:t>
            </a:r>
            <a:r>
              <a:rPr sz="2750" spc="45">
                <a:solidFill>
                  <a:srgbClr val="332C2C"/>
                </a:solidFill>
                <a:latin typeface="Verdana"/>
                <a:cs typeface="Verdana"/>
              </a:rPr>
              <a:t>?  </a:t>
            </a:r>
            <a:endParaRPr sz="2750">
              <a:latin typeface="Verdana"/>
              <a:cs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0" y="4840146"/>
            <a:ext cx="5176520" cy="5447030"/>
          </a:xfrm>
          <a:custGeom>
            <a:avLst/>
            <a:gdLst/>
            <a:ahLst/>
            <a:cxnLst/>
            <a:rect l="l" t="t" r="r" b="b"/>
            <a:pathLst>
              <a:path w="5176520" h="5447030">
                <a:moveTo>
                  <a:pt x="0" y="0"/>
                </a:moveTo>
                <a:lnTo>
                  <a:pt x="56648" y="10442"/>
                </a:lnTo>
                <a:lnTo>
                  <a:pt x="101517" y="19836"/>
                </a:lnTo>
                <a:lnTo>
                  <a:pt x="145914" y="30065"/>
                </a:lnTo>
                <a:lnTo>
                  <a:pt x="189846" y="41122"/>
                </a:lnTo>
                <a:lnTo>
                  <a:pt x="233318" y="52994"/>
                </a:lnTo>
                <a:lnTo>
                  <a:pt x="276336" y="65674"/>
                </a:lnTo>
                <a:lnTo>
                  <a:pt x="318906" y="79149"/>
                </a:lnTo>
                <a:lnTo>
                  <a:pt x="361033" y="93411"/>
                </a:lnTo>
                <a:lnTo>
                  <a:pt x="402722" y="108449"/>
                </a:lnTo>
                <a:lnTo>
                  <a:pt x="443981" y="124253"/>
                </a:lnTo>
                <a:lnTo>
                  <a:pt x="484813" y="140813"/>
                </a:lnTo>
                <a:lnTo>
                  <a:pt x="525226" y="158119"/>
                </a:lnTo>
                <a:lnTo>
                  <a:pt x="565224" y="176161"/>
                </a:lnTo>
                <a:lnTo>
                  <a:pt x="604813" y="194929"/>
                </a:lnTo>
                <a:lnTo>
                  <a:pt x="643999" y="214412"/>
                </a:lnTo>
                <a:lnTo>
                  <a:pt x="682788" y="234601"/>
                </a:lnTo>
                <a:lnTo>
                  <a:pt x="721185" y="255485"/>
                </a:lnTo>
                <a:lnTo>
                  <a:pt x="759197" y="277055"/>
                </a:lnTo>
                <a:lnTo>
                  <a:pt x="796827" y="299301"/>
                </a:lnTo>
                <a:lnTo>
                  <a:pt x="834084" y="322211"/>
                </a:lnTo>
                <a:lnTo>
                  <a:pt x="870971" y="345777"/>
                </a:lnTo>
                <a:lnTo>
                  <a:pt x="907495" y="369988"/>
                </a:lnTo>
                <a:lnTo>
                  <a:pt x="943661" y="394834"/>
                </a:lnTo>
                <a:lnTo>
                  <a:pt x="979476" y="420305"/>
                </a:lnTo>
                <a:lnTo>
                  <a:pt x="1014944" y="446391"/>
                </a:lnTo>
                <a:lnTo>
                  <a:pt x="1050071" y="473082"/>
                </a:lnTo>
                <a:lnTo>
                  <a:pt x="1084864" y="500367"/>
                </a:lnTo>
                <a:lnTo>
                  <a:pt x="1119327" y="528238"/>
                </a:lnTo>
                <a:lnTo>
                  <a:pt x="1153467" y="556682"/>
                </a:lnTo>
                <a:lnTo>
                  <a:pt x="1187289" y="585691"/>
                </a:lnTo>
                <a:lnTo>
                  <a:pt x="1220799" y="615255"/>
                </a:lnTo>
                <a:lnTo>
                  <a:pt x="1254002" y="645363"/>
                </a:lnTo>
                <a:lnTo>
                  <a:pt x="1286904" y="676005"/>
                </a:lnTo>
                <a:lnTo>
                  <a:pt x="1319511" y="707172"/>
                </a:lnTo>
                <a:lnTo>
                  <a:pt x="1351829" y="738852"/>
                </a:lnTo>
                <a:lnTo>
                  <a:pt x="1383863" y="771036"/>
                </a:lnTo>
                <a:lnTo>
                  <a:pt x="1415618" y="803715"/>
                </a:lnTo>
                <a:lnTo>
                  <a:pt x="1447101" y="836877"/>
                </a:lnTo>
                <a:lnTo>
                  <a:pt x="1478318" y="870513"/>
                </a:lnTo>
                <a:lnTo>
                  <a:pt x="1509273" y="904613"/>
                </a:lnTo>
                <a:lnTo>
                  <a:pt x="1539973" y="939166"/>
                </a:lnTo>
                <a:lnTo>
                  <a:pt x="1570423" y="974163"/>
                </a:lnTo>
                <a:lnTo>
                  <a:pt x="1600629" y="1009593"/>
                </a:lnTo>
                <a:lnTo>
                  <a:pt x="1630596" y="1045447"/>
                </a:lnTo>
                <a:lnTo>
                  <a:pt x="1660331" y="1081714"/>
                </a:lnTo>
                <a:lnTo>
                  <a:pt x="1689839" y="1118384"/>
                </a:lnTo>
                <a:lnTo>
                  <a:pt x="1719125" y="1155448"/>
                </a:lnTo>
                <a:lnTo>
                  <a:pt x="1748196" y="1192894"/>
                </a:lnTo>
                <a:lnTo>
                  <a:pt x="1777056" y="1230713"/>
                </a:lnTo>
                <a:lnTo>
                  <a:pt x="1805713" y="1268896"/>
                </a:lnTo>
                <a:lnTo>
                  <a:pt x="1834170" y="1307431"/>
                </a:lnTo>
                <a:lnTo>
                  <a:pt x="1862435" y="1346308"/>
                </a:lnTo>
                <a:lnTo>
                  <a:pt x="1890512" y="1385519"/>
                </a:lnTo>
                <a:lnTo>
                  <a:pt x="1918408" y="1425052"/>
                </a:lnTo>
                <a:lnTo>
                  <a:pt x="1946127" y="1464897"/>
                </a:lnTo>
                <a:lnTo>
                  <a:pt x="1973677" y="1505045"/>
                </a:lnTo>
                <a:lnTo>
                  <a:pt x="2001061" y="1545486"/>
                </a:lnTo>
                <a:lnTo>
                  <a:pt x="2028287" y="1586208"/>
                </a:lnTo>
                <a:lnTo>
                  <a:pt x="2055360" y="1627203"/>
                </a:lnTo>
                <a:lnTo>
                  <a:pt x="2082285" y="1668460"/>
                </a:lnTo>
                <a:lnTo>
                  <a:pt x="2109068" y="1709968"/>
                </a:lnTo>
                <a:lnTo>
                  <a:pt x="2135714" y="1751719"/>
                </a:lnTo>
                <a:lnTo>
                  <a:pt x="2162231" y="1793702"/>
                </a:lnTo>
                <a:lnTo>
                  <a:pt x="2188622" y="1835906"/>
                </a:lnTo>
                <a:lnTo>
                  <a:pt x="2214894" y="1878322"/>
                </a:lnTo>
                <a:lnTo>
                  <a:pt x="2241053" y="1920940"/>
                </a:lnTo>
                <a:lnTo>
                  <a:pt x="2267103" y="1963749"/>
                </a:lnTo>
                <a:lnTo>
                  <a:pt x="2293052" y="2006739"/>
                </a:lnTo>
                <a:lnTo>
                  <a:pt x="2318904" y="2049901"/>
                </a:lnTo>
                <a:lnTo>
                  <a:pt x="2344665" y="2093225"/>
                </a:lnTo>
                <a:lnTo>
                  <a:pt x="2370341" y="2136699"/>
                </a:lnTo>
                <a:lnTo>
                  <a:pt x="2395938" y="2180315"/>
                </a:lnTo>
                <a:lnTo>
                  <a:pt x="2421461" y="2224061"/>
                </a:lnTo>
                <a:lnTo>
                  <a:pt x="2446916" y="2267929"/>
                </a:lnTo>
                <a:lnTo>
                  <a:pt x="2472308" y="2311908"/>
                </a:lnTo>
                <a:lnTo>
                  <a:pt x="2497643" y="2355987"/>
                </a:lnTo>
                <a:lnTo>
                  <a:pt x="2522928" y="2400157"/>
                </a:lnTo>
                <a:lnTo>
                  <a:pt x="2548167" y="2444408"/>
                </a:lnTo>
                <a:lnTo>
                  <a:pt x="2573366" y="2488729"/>
                </a:lnTo>
                <a:lnTo>
                  <a:pt x="2598531" y="2533111"/>
                </a:lnTo>
                <a:lnTo>
                  <a:pt x="2623668" y="2577543"/>
                </a:lnTo>
                <a:lnTo>
                  <a:pt x="2648783" y="2622015"/>
                </a:lnTo>
                <a:lnTo>
                  <a:pt x="2673880" y="2666518"/>
                </a:lnTo>
                <a:lnTo>
                  <a:pt x="2698965" y="2711041"/>
                </a:lnTo>
                <a:lnTo>
                  <a:pt x="2724046" y="2755574"/>
                </a:lnTo>
                <a:lnTo>
                  <a:pt x="2749126" y="2800107"/>
                </a:lnTo>
                <a:lnTo>
                  <a:pt x="2774212" y="2844629"/>
                </a:lnTo>
                <a:lnTo>
                  <a:pt x="2799309" y="2889132"/>
                </a:lnTo>
                <a:lnTo>
                  <a:pt x="2824423" y="2933604"/>
                </a:lnTo>
                <a:lnTo>
                  <a:pt x="2849560" y="2978036"/>
                </a:lnTo>
                <a:lnTo>
                  <a:pt x="2874725" y="3022417"/>
                </a:lnTo>
                <a:lnTo>
                  <a:pt x="2899924" y="3066738"/>
                </a:lnTo>
                <a:lnTo>
                  <a:pt x="2925164" y="3110989"/>
                </a:lnTo>
                <a:lnTo>
                  <a:pt x="2950448" y="3155158"/>
                </a:lnTo>
                <a:lnTo>
                  <a:pt x="2975784" y="3199237"/>
                </a:lnTo>
                <a:lnTo>
                  <a:pt x="3001176" y="3243216"/>
                </a:lnTo>
                <a:lnTo>
                  <a:pt x="3026631" y="3287083"/>
                </a:lnTo>
                <a:lnTo>
                  <a:pt x="3052154" y="3330830"/>
                </a:lnTo>
                <a:lnTo>
                  <a:pt x="3077750" y="3374445"/>
                </a:lnTo>
                <a:lnTo>
                  <a:pt x="3103427" y="3417919"/>
                </a:lnTo>
                <a:lnTo>
                  <a:pt x="3129188" y="3461242"/>
                </a:lnTo>
                <a:lnTo>
                  <a:pt x="3155040" y="3504404"/>
                </a:lnTo>
                <a:lnTo>
                  <a:pt x="3180989" y="3547395"/>
                </a:lnTo>
                <a:lnTo>
                  <a:pt x="3207039" y="3590204"/>
                </a:lnTo>
                <a:lnTo>
                  <a:pt x="3233198" y="3632821"/>
                </a:lnTo>
                <a:lnTo>
                  <a:pt x="3259470" y="3675237"/>
                </a:lnTo>
                <a:lnTo>
                  <a:pt x="3285862" y="3717441"/>
                </a:lnTo>
                <a:lnTo>
                  <a:pt x="3312378" y="3759424"/>
                </a:lnTo>
                <a:lnTo>
                  <a:pt x="3339025" y="3801174"/>
                </a:lnTo>
                <a:lnTo>
                  <a:pt x="3365808" y="3842683"/>
                </a:lnTo>
                <a:lnTo>
                  <a:pt x="3392733" y="3883940"/>
                </a:lnTo>
                <a:lnTo>
                  <a:pt x="3419806" y="3924935"/>
                </a:lnTo>
                <a:lnTo>
                  <a:pt x="3447032" y="3965657"/>
                </a:lnTo>
                <a:lnTo>
                  <a:pt x="3474416" y="4006097"/>
                </a:lnTo>
                <a:lnTo>
                  <a:pt x="3501966" y="4046245"/>
                </a:lnTo>
                <a:lnTo>
                  <a:pt x="3529686" y="4086091"/>
                </a:lnTo>
                <a:lnTo>
                  <a:pt x="3557581" y="4125624"/>
                </a:lnTo>
                <a:lnTo>
                  <a:pt x="3585659" y="4164834"/>
                </a:lnTo>
                <a:lnTo>
                  <a:pt x="3613923" y="4203712"/>
                </a:lnTo>
                <a:lnTo>
                  <a:pt x="3642381" y="4242247"/>
                </a:lnTo>
                <a:lnTo>
                  <a:pt x="3671038" y="4280429"/>
                </a:lnTo>
                <a:lnTo>
                  <a:pt x="3699898" y="4318249"/>
                </a:lnTo>
                <a:lnTo>
                  <a:pt x="3728969" y="4355695"/>
                </a:lnTo>
                <a:lnTo>
                  <a:pt x="3758256" y="4392758"/>
                </a:lnTo>
                <a:lnTo>
                  <a:pt x="3787763" y="4429429"/>
                </a:lnTo>
                <a:lnTo>
                  <a:pt x="3817498" y="4465696"/>
                </a:lnTo>
                <a:lnTo>
                  <a:pt x="3847466" y="4501550"/>
                </a:lnTo>
                <a:lnTo>
                  <a:pt x="3877672" y="4536980"/>
                </a:lnTo>
                <a:lnTo>
                  <a:pt x="3908122" y="4571977"/>
                </a:lnTo>
                <a:lnTo>
                  <a:pt x="3938822" y="4606530"/>
                </a:lnTo>
                <a:lnTo>
                  <a:pt x="3969778" y="4640630"/>
                </a:lnTo>
                <a:lnTo>
                  <a:pt x="4000994" y="4674266"/>
                </a:lnTo>
                <a:lnTo>
                  <a:pt x="4032478" y="4707429"/>
                </a:lnTo>
                <a:lnTo>
                  <a:pt x="4064233" y="4740107"/>
                </a:lnTo>
                <a:lnTo>
                  <a:pt x="4096267" y="4772292"/>
                </a:lnTo>
                <a:lnTo>
                  <a:pt x="4128585" y="4803972"/>
                </a:lnTo>
                <a:lnTo>
                  <a:pt x="4161192" y="4835139"/>
                </a:lnTo>
                <a:lnTo>
                  <a:pt x="4194095" y="4865781"/>
                </a:lnTo>
                <a:lnTo>
                  <a:pt x="4227298" y="4895889"/>
                </a:lnTo>
                <a:lnTo>
                  <a:pt x="4260808" y="4925453"/>
                </a:lnTo>
                <a:lnTo>
                  <a:pt x="4294630" y="4954462"/>
                </a:lnTo>
                <a:lnTo>
                  <a:pt x="4328770" y="4982907"/>
                </a:lnTo>
                <a:lnTo>
                  <a:pt x="4363234" y="5010777"/>
                </a:lnTo>
                <a:lnTo>
                  <a:pt x="4398026" y="5038063"/>
                </a:lnTo>
                <a:lnTo>
                  <a:pt x="4433154" y="5064754"/>
                </a:lnTo>
                <a:lnTo>
                  <a:pt x="4468622" y="5090840"/>
                </a:lnTo>
                <a:lnTo>
                  <a:pt x="4504437" y="5116311"/>
                </a:lnTo>
                <a:lnTo>
                  <a:pt x="4540604" y="5141157"/>
                </a:lnTo>
                <a:lnTo>
                  <a:pt x="4577128" y="5165368"/>
                </a:lnTo>
                <a:lnTo>
                  <a:pt x="4614015" y="5188934"/>
                </a:lnTo>
                <a:lnTo>
                  <a:pt x="4651272" y="5211845"/>
                </a:lnTo>
                <a:lnTo>
                  <a:pt x="4688903" y="5234090"/>
                </a:lnTo>
                <a:lnTo>
                  <a:pt x="4726914" y="5255660"/>
                </a:lnTo>
                <a:lnTo>
                  <a:pt x="4765311" y="5276545"/>
                </a:lnTo>
                <a:lnTo>
                  <a:pt x="4804101" y="5296734"/>
                </a:lnTo>
                <a:lnTo>
                  <a:pt x="4843287" y="5316218"/>
                </a:lnTo>
                <a:lnTo>
                  <a:pt x="4882877" y="5334985"/>
                </a:lnTo>
                <a:lnTo>
                  <a:pt x="4922875" y="5353027"/>
                </a:lnTo>
                <a:lnTo>
                  <a:pt x="4963287" y="5370334"/>
                </a:lnTo>
                <a:lnTo>
                  <a:pt x="5004120" y="5386894"/>
                </a:lnTo>
                <a:lnTo>
                  <a:pt x="5045378" y="5402698"/>
                </a:lnTo>
                <a:lnTo>
                  <a:pt x="5087068" y="5417736"/>
                </a:lnTo>
                <a:lnTo>
                  <a:pt x="5129195" y="5431998"/>
                </a:lnTo>
                <a:lnTo>
                  <a:pt x="5171765" y="5445474"/>
                </a:lnTo>
                <a:lnTo>
                  <a:pt x="5176439" y="5446851"/>
                </a:lnTo>
              </a:path>
            </a:pathLst>
          </a:custGeom>
          <a:ln w="25000">
            <a:solidFill>
              <a:srgbClr val="332C2C"/>
            </a:solidFill>
          </a:ln>
        </p:spPr>
        <p:txBody>
          <a:bodyPr wrap="square" lIns="0" tIns="0" rIns="0" bIns="0" rtlCol="0"/>
          <a:lstStyle/>
          <a:p>
            <a:endParaRPr/>
          </a:p>
        </p:txBody>
      </p:sp>
      <p:sp>
        <p:nvSpPr>
          <p:cNvPr id="6" name="object 6"/>
          <p:cNvSpPr txBox="1">
            <a:spLocks noGrp="1"/>
          </p:cNvSpPr>
          <p:nvPr>
            <p:ph type="title"/>
          </p:nvPr>
        </p:nvSpPr>
        <p:spPr>
          <a:xfrm>
            <a:off x="9607079" y="1515974"/>
            <a:ext cx="7392034" cy="843821"/>
          </a:xfrm>
          <a:prstGeom prst="rect">
            <a:avLst/>
          </a:prstGeom>
        </p:spPr>
        <p:txBody>
          <a:bodyPr vert="horz" wrap="square" lIns="0" tIns="12700" rIns="0" bIns="0" rtlCol="0" anchor="t">
            <a:spAutoFit/>
          </a:bodyPr>
          <a:lstStyle/>
          <a:p>
            <a:pPr marL="12700">
              <a:lnSpc>
                <a:spcPct val="100000"/>
              </a:lnSpc>
              <a:spcBef>
                <a:spcPts val="100"/>
              </a:spcBef>
            </a:pPr>
            <a:r>
              <a:rPr lang="en-US" sz="5400" spc="110" dirty="0"/>
              <a:t>Hypertensio</a:t>
            </a:r>
            <a:r>
              <a:rPr lang="en-US" sz="5400" spc="130" dirty="0"/>
              <a:t>n</a:t>
            </a:r>
            <a:r>
              <a:rPr lang="en-US" sz="5400" spc="-365" dirty="0"/>
              <a:t> </a:t>
            </a:r>
            <a:r>
              <a:rPr lang="en-US" sz="5400" spc="-75" dirty="0"/>
              <a:t>Overview</a:t>
            </a:r>
            <a:endParaRPr lang="en-US" sz="5400" dirty="0"/>
          </a:p>
        </p:txBody>
      </p:sp>
      <p:sp>
        <p:nvSpPr>
          <p:cNvPr id="10" name="TextBox 9">
            <a:extLst>
              <a:ext uri="{FF2B5EF4-FFF2-40B4-BE49-F238E27FC236}">
                <a16:creationId xmlns:a16="http://schemas.microsoft.com/office/drawing/2014/main" id="{0FA57FEB-333A-C128-4C65-969CBAB5DC83}"/>
              </a:ext>
            </a:extLst>
          </p:cNvPr>
          <p:cNvSpPr txBox="1"/>
          <p:nvPr/>
        </p:nvSpPr>
        <p:spPr>
          <a:xfrm>
            <a:off x="9760113" y="2981613"/>
            <a:ext cx="7239000" cy="2551083"/>
          </a:xfrm>
          <a:prstGeom prst="rect">
            <a:avLst/>
          </a:prstGeom>
          <a:noFill/>
        </p:spPr>
        <p:txBody>
          <a:bodyPr wrap="square" lIns="91440" tIns="45720" rIns="91440" bIns="45720" anchor="t">
            <a:spAutoFit/>
          </a:bodyPr>
          <a:lstStyle/>
          <a:p>
            <a:pPr marL="12700" marR="5080" algn="just">
              <a:lnSpc>
                <a:spcPct val="101499"/>
              </a:lnSpc>
              <a:spcBef>
                <a:spcPts val="40"/>
              </a:spcBef>
            </a:pPr>
            <a:r>
              <a:rPr lang="en-US" sz="3200" spc="-10" dirty="0">
                <a:solidFill>
                  <a:srgbClr val="332C2C"/>
                </a:solidFill>
                <a:latin typeface="Times New Roman"/>
                <a:cs typeface="Times New Roman"/>
              </a:rPr>
              <a:t>Hypertension,</a:t>
            </a:r>
            <a:r>
              <a:rPr lang="en-US" sz="3200" spc="-245" dirty="0">
                <a:solidFill>
                  <a:srgbClr val="332C2C"/>
                </a:solidFill>
                <a:latin typeface="Times New Roman"/>
                <a:cs typeface="Times New Roman"/>
              </a:rPr>
              <a:t> </a:t>
            </a:r>
            <a:r>
              <a:rPr lang="en-US" sz="3200" spc="-10" dirty="0">
                <a:solidFill>
                  <a:srgbClr val="332C2C"/>
                </a:solidFill>
                <a:latin typeface="Times New Roman"/>
                <a:cs typeface="Times New Roman"/>
              </a:rPr>
              <a:t>or</a:t>
            </a:r>
            <a:r>
              <a:rPr lang="en-US" sz="3200" spc="-235" dirty="0">
                <a:solidFill>
                  <a:srgbClr val="332C2C"/>
                </a:solidFill>
                <a:latin typeface="Times New Roman"/>
                <a:cs typeface="Times New Roman"/>
              </a:rPr>
              <a:t> </a:t>
            </a:r>
            <a:r>
              <a:rPr lang="en-US" sz="3200" spc="40" dirty="0">
                <a:solidFill>
                  <a:srgbClr val="332C2C"/>
                </a:solidFill>
                <a:latin typeface="Times New Roman"/>
                <a:cs typeface="Times New Roman"/>
              </a:rPr>
              <a:t>high</a:t>
            </a:r>
            <a:r>
              <a:rPr lang="en-US" sz="3200" spc="-275" dirty="0">
                <a:solidFill>
                  <a:srgbClr val="332C2C"/>
                </a:solidFill>
                <a:latin typeface="Times New Roman"/>
                <a:cs typeface="Times New Roman"/>
              </a:rPr>
              <a:t> </a:t>
            </a:r>
            <a:r>
              <a:rPr lang="en-US" sz="3200" spc="20" dirty="0">
                <a:solidFill>
                  <a:srgbClr val="332C2C"/>
                </a:solidFill>
                <a:latin typeface="Times New Roman"/>
                <a:cs typeface="Times New Roman"/>
              </a:rPr>
              <a:t>blood</a:t>
            </a:r>
            <a:r>
              <a:rPr lang="en-US" sz="3200" spc="-275" dirty="0">
                <a:solidFill>
                  <a:srgbClr val="332C2C"/>
                </a:solidFill>
                <a:latin typeface="Times New Roman"/>
                <a:cs typeface="Times New Roman"/>
              </a:rPr>
              <a:t> </a:t>
            </a:r>
            <a:r>
              <a:rPr lang="en-US" sz="3200" spc="-110" dirty="0">
                <a:solidFill>
                  <a:srgbClr val="332C2C"/>
                </a:solidFill>
                <a:latin typeface="Times New Roman"/>
                <a:cs typeface="Times New Roman"/>
              </a:rPr>
              <a:t>pressure,</a:t>
            </a:r>
            <a:r>
              <a:rPr lang="en-US" sz="3200" spc="-245" dirty="0">
                <a:solidFill>
                  <a:srgbClr val="332C2C"/>
                </a:solidFill>
                <a:latin typeface="Times New Roman"/>
                <a:cs typeface="Times New Roman"/>
              </a:rPr>
              <a:t> </a:t>
            </a:r>
            <a:r>
              <a:rPr lang="en-US" sz="3200" spc="-55" dirty="0">
                <a:solidFill>
                  <a:srgbClr val="332C2C"/>
                </a:solidFill>
                <a:latin typeface="Times New Roman"/>
                <a:cs typeface="Times New Roman"/>
              </a:rPr>
              <a:t>is</a:t>
            </a:r>
            <a:r>
              <a:rPr lang="en-US" sz="3200" spc="-240" dirty="0">
                <a:solidFill>
                  <a:srgbClr val="332C2C"/>
                </a:solidFill>
                <a:latin typeface="Times New Roman"/>
                <a:cs typeface="Times New Roman"/>
              </a:rPr>
              <a:t> </a:t>
            </a:r>
            <a:r>
              <a:rPr lang="en-US" sz="3200" spc="-30" dirty="0">
                <a:solidFill>
                  <a:srgbClr val="332C2C"/>
                </a:solidFill>
                <a:latin typeface="Times New Roman"/>
                <a:cs typeface="Times New Roman"/>
              </a:rPr>
              <a:t>a </a:t>
            </a:r>
            <a:r>
              <a:rPr lang="en-US" sz="3200" spc="-950" dirty="0">
                <a:solidFill>
                  <a:srgbClr val="332C2C"/>
                </a:solidFill>
                <a:latin typeface="Times New Roman"/>
                <a:cs typeface="Times New Roman"/>
              </a:rPr>
              <a:t> </a:t>
            </a:r>
            <a:r>
              <a:rPr lang="en-US" sz="3200" spc="90" dirty="0">
                <a:solidFill>
                  <a:srgbClr val="332C2C"/>
                </a:solidFill>
                <a:latin typeface="Times New Roman"/>
                <a:cs typeface="Times New Roman"/>
              </a:rPr>
              <a:t>c</a:t>
            </a:r>
            <a:r>
              <a:rPr lang="en-US" sz="3200" spc="50" dirty="0">
                <a:solidFill>
                  <a:srgbClr val="332C2C"/>
                </a:solidFill>
                <a:latin typeface="Times New Roman"/>
                <a:cs typeface="Times New Roman"/>
              </a:rPr>
              <a:t>o</a:t>
            </a:r>
            <a:r>
              <a:rPr lang="en-US" sz="3200" spc="240" dirty="0">
                <a:solidFill>
                  <a:srgbClr val="332C2C"/>
                </a:solidFill>
                <a:latin typeface="Times New Roman"/>
                <a:cs typeface="Times New Roman"/>
              </a:rPr>
              <a:t>mm</a:t>
            </a:r>
            <a:r>
              <a:rPr lang="en-US" sz="3200" spc="50" dirty="0">
                <a:solidFill>
                  <a:srgbClr val="332C2C"/>
                </a:solidFill>
                <a:latin typeface="Times New Roman"/>
                <a:cs typeface="Times New Roman"/>
              </a:rPr>
              <a:t>o</a:t>
            </a:r>
            <a:r>
              <a:rPr lang="en-US" sz="3200" spc="120" dirty="0">
                <a:solidFill>
                  <a:srgbClr val="332C2C"/>
                </a:solidFill>
                <a:latin typeface="Times New Roman"/>
                <a:cs typeface="Times New Roman"/>
              </a:rPr>
              <a:t>n</a:t>
            </a:r>
            <a:r>
              <a:rPr lang="en-US" sz="3200" spc="-250" dirty="0">
                <a:solidFill>
                  <a:srgbClr val="332C2C"/>
                </a:solidFill>
                <a:latin typeface="Times New Roman"/>
                <a:cs typeface="Times New Roman"/>
              </a:rPr>
              <a:t> </a:t>
            </a:r>
            <a:r>
              <a:rPr lang="en-US" sz="3200" spc="85" dirty="0">
                <a:solidFill>
                  <a:srgbClr val="332C2C"/>
                </a:solidFill>
                <a:latin typeface="Times New Roman"/>
                <a:cs typeface="Times New Roman"/>
              </a:rPr>
              <a:t>c</a:t>
            </a:r>
            <a:r>
              <a:rPr lang="en-US" sz="3200" spc="50" dirty="0">
                <a:solidFill>
                  <a:srgbClr val="332C2C"/>
                </a:solidFill>
                <a:latin typeface="Times New Roman"/>
                <a:cs typeface="Times New Roman"/>
              </a:rPr>
              <a:t>o</a:t>
            </a:r>
            <a:r>
              <a:rPr lang="en-US" sz="3200" spc="114" dirty="0">
                <a:solidFill>
                  <a:srgbClr val="332C2C"/>
                </a:solidFill>
                <a:latin typeface="Times New Roman"/>
                <a:cs typeface="Times New Roman"/>
              </a:rPr>
              <a:t>n</a:t>
            </a:r>
            <a:r>
              <a:rPr lang="en-US" sz="3200" spc="145" dirty="0">
                <a:solidFill>
                  <a:srgbClr val="332C2C"/>
                </a:solidFill>
                <a:latin typeface="Times New Roman"/>
                <a:cs typeface="Times New Roman"/>
              </a:rPr>
              <a:t>d</a:t>
            </a:r>
            <a:r>
              <a:rPr lang="en-US" sz="3200" spc="-20" dirty="0">
                <a:solidFill>
                  <a:srgbClr val="332C2C"/>
                </a:solidFill>
                <a:latin typeface="Times New Roman"/>
                <a:cs typeface="Times New Roman"/>
              </a:rPr>
              <a:t>i</a:t>
            </a:r>
            <a:r>
              <a:rPr lang="en-US" sz="3200" spc="30" dirty="0">
                <a:solidFill>
                  <a:srgbClr val="332C2C"/>
                </a:solidFill>
                <a:latin typeface="Times New Roman"/>
                <a:cs typeface="Times New Roman"/>
              </a:rPr>
              <a:t>t</a:t>
            </a:r>
            <a:r>
              <a:rPr lang="en-US" sz="3200" spc="-20" dirty="0">
                <a:solidFill>
                  <a:srgbClr val="332C2C"/>
                </a:solidFill>
                <a:latin typeface="Times New Roman"/>
                <a:cs typeface="Times New Roman"/>
              </a:rPr>
              <a:t>i</a:t>
            </a:r>
            <a:r>
              <a:rPr lang="en-US" sz="3200" spc="50" dirty="0">
                <a:solidFill>
                  <a:srgbClr val="332C2C"/>
                </a:solidFill>
                <a:latin typeface="Times New Roman"/>
                <a:cs typeface="Times New Roman"/>
              </a:rPr>
              <a:t>o</a:t>
            </a:r>
            <a:r>
              <a:rPr lang="en-US" sz="3200" spc="120" dirty="0">
                <a:solidFill>
                  <a:srgbClr val="332C2C"/>
                </a:solidFill>
                <a:latin typeface="Times New Roman"/>
                <a:cs typeface="Times New Roman"/>
              </a:rPr>
              <a:t>n</a:t>
            </a:r>
            <a:r>
              <a:rPr lang="en-US" sz="3200" spc="-250" dirty="0">
                <a:solidFill>
                  <a:srgbClr val="332C2C"/>
                </a:solidFill>
                <a:latin typeface="Times New Roman"/>
                <a:cs typeface="Times New Roman"/>
              </a:rPr>
              <a:t> </a:t>
            </a:r>
            <a:r>
              <a:rPr lang="en-US" sz="3200" spc="30" dirty="0">
                <a:solidFill>
                  <a:srgbClr val="332C2C"/>
                </a:solidFill>
                <a:latin typeface="Times New Roman"/>
                <a:cs typeface="Times New Roman"/>
              </a:rPr>
              <a:t>t</a:t>
            </a:r>
            <a:r>
              <a:rPr lang="en-US" sz="3200" spc="114" dirty="0">
                <a:solidFill>
                  <a:srgbClr val="332C2C"/>
                </a:solidFill>
                <a:latin typeface="Times New Roman"/>
                <a:cs typeface="Times New Roman"/>
              </a:rPr>
              <a:t>h</a:t>
            </a:r>
            <a:r>
              <a:rPr lang="en-US" sz="3200" spc="-35" dirty="0">
                <a:solidFill>
                  <a:srgbClr val="332C2C"/>
                </a:solidFill>
                <a:latin typeface="Times New Roman"/>
                <a:cs typeface="Times New Roman"/>
              </a:rPr>
              <a:t>a</a:t>
            </a:r>
            <a:r>
              <a:rPr lang="en-US" sz="3200" spc="35" dirty="0">
                <a:solidFill>
                  <a:srgbClr val="332C2C"/>
                </a:solidFill>
                <a:latin typeface="Times New Roman"/>
                <a:cs typeface="Times New Roman"/>
              </a:rPr>
              <a:t>t</a:t>
            </a:r>
            <a:r>
              <a:rPr lang="en-US" sz="3200" spc="-250" dirty="0">
                <a:solidFill>
                  <a:srgbClr val="332C2C"/>
                </a:solidFill>
                <a:latin typeface="Times New Roman"/>
                <a:cs typeface="Times New Roman"/>
              </a:rPr>
              <a:t> </a:t>
            </a:r>
            <a:r>
              <a:rPr lang="en-US" sz="3200" spc="110" dirty="0">
                <a:solidFill>
                  <a:srgbClr val="332C2C"/>
                </a:solidFill>
                <a:latin typeface="Times New Roman"/>
                <a:cs typeface="Times New Roman"/>
              </a:rPr>
              <a:t>c</a:t>
            </a:r>
            <a:r>
              <a:rPr lang="en-US" sz="3200" spc="-35" dirty="0">
                <a:solidFill>
                  <a:srgbClr val="332C2C"/>
                </a:solidFill>
                <a:latin typeface="Times New Roman"/>
                <a:cs typeface="Times New Roman"/>
              </a:rPr>
              <a:t>a</a:t>
            </a:r>
            <a:r>
              <a:rPr lang="en-US" sz="3200" spc="120" dirty="0">
                <a:solidFill>
                  <a:srgbClr val="332C2C"/>
                </a:solidFill>
                <a:latin typeface="Times New Roman"/>
                <a:cs typeface="Times New Roman"/>
              </a:rPr>
              <a:t>n</a:t>
            </a:r>
            <a:r>
              <a:rPr lang="en-US" sz="3200" spc="-250" dirty="0">
                <a:solidFill>
                  <a:srgbClr val="332C2C"/>
                </a:solidFill>
                <a:latin typeface="Times New Roman"/>
                <a:cs typeface="Times New Roman"/>
              </a:rPr>
              <a:t> </a:t>
            </a:r>
            <a:r>
              <a:rPr lang="en-US" sz="3200" spc="-20" dirty="0">
                <a:solidFill>
                  <a:srgbClr val="332C2C"/>
                </a:solidFill>
                <a:latin typeface="Times New Roman"/>
                <a:cs typeface="Times New Roman"/>
              </a:rPr>
              <a:t>le</a:t>
            </a:r>
            <a:r>
              <a:rPr lang="en-US" sz="3200" spc="-35" dirty="0">
                <a:solidFill>
                  <a:srgbClr val="332C2C"/>
                </a:solidFill>
                <a:latin typeface="Times New Roman"/>
                <a:cs typeface="Times New Roman"/>
              </a:rPr>
              <a:t>a</a:t>
            </a:r>
            <a:r>
              <a:rPr lang="en-US" sz="3200" spc="150" dirty="0">
                <a:solidFill>
                  <a:srgbClr val="332C2C"/>
                </a:solidFill>
                <a:latin typeface="Times New Roman"/>
                <a:cs typeface="Times New Roman"/>
              </a:rPr>
              <a:t>d</a:t>
            </a:r>
            <a:r>
              <a:rPr lang="en-US" sz="3200" spc="-250" dirty="0">
                <a:solidFill>
                  <a:srgbClr val="332C2C"/>
                </a:solidFill>
                <a:latin typeface="Times New Roman"/>
                <a:cs typeface="Times New Roman"/>
              </a:rPr>
              <a:t> </a:t>
            </a:r>
            <a:r>
              <a:rPr lang="en-US" sz="3200" spc="-20" dirty="0">
                <a:solidFill>
                  <a:srgbClr val="332C2C"/>
                </a:solidFill>
                <a:latin typeface="Times New Roman"/>
                <a:cs typeface="Times New Roman"/>
              </a:rPr>
              <a:t>t</a:t>
            </a:r>
            <a:r>
              <a:rPr lang="en-US" sz="3200" spc="40" dirty="0">
                <a:solidFill>
                  <a:srgbClr val="332C2C"/>
                </a:solidFill>
                <a:latin typeface="Times New Roman"/>
                <a:cs typeface="Times New Roman"/>
              </a:rPr>
              <a:t>o  </a:t>
            </a:r>
            <a:r>
              <a:rPr lang="en-US" sz="3200" spc="-95" dirty="0">
                <a:solidFill>
                  <a:srgbClr val="332C2C"/>
                </a:solidFill>
                <a:latin typeface="Times New Roman"/>
                <a:cs typeface="Times New Roman"/>
              </a:rPr>
              <a:t>s</a:t>
            </a:r>
            <a:r>
              <a:rPr lang="en-US" sz="3200" spc="20" dirty="0">
                <a:solidFill>
                  <a:srgbClr val="332C2C"/>
                </a:solidFill>
                <a:latin typeface="Times New Roman"/>
                <a:cs typeface="Times New Roman"/>
              </a:rPr>
              <a:t>e</a:t>
            </a:r>
            <a:r>
              <a:rPr lang="en-US" sz="3200" spc="-95" dirty="0">
                <a:solidFill>
                  <a:srgbClr val="332C2C"/>
                </a:solidFill>
                <a:latin typeface="Times New Roman"/>
                <a:cs typeface="Times New Roman"/>
              </a:rPr>
              <a:t>r</a:t>
            </a:r>
            <a:r>
              <a:rPr lang="en-US" sz="3200" spc="-20" dirty="0">
                <a:solidFill>
                  <a:srgbClr val="332C2C"/>
                </a:solidFill>
                <a:latin typeface="Times New Roman"/>
                <a:cs typeface="Times New Roman"/>
              </a:rPr>
              <a:t>i</a:t>
            </a:r>
            <a:r>
              <a:rPr lang="en-US" sz="3200" spc="50" dirty="0">
                <a:solidFill>
                  <a:srgbClr val="332C2C"/>
                </a:solidFill>
                <a:latin typeface="Times New Roman"/>
                <a:cs typeface="Times New Roman"/>
              </a:rPr>
              <a:t>o</a:t>
            </a:r>
            <a:r>
              <a:rPr lang="en-US" sz="3200" spc="105" dirty="0">
                <a:solidFill>
                  <a:srgbClr val="332C2C"/>
                </a:solidFill>
                <a:latin typeface="Times New Roman"/>
                <a:cs typeface="Times New Roman"/>
              </a:rPr>
              <a:t>u</a:t>
            </a:r>
            <a:r>
              <a:rPr lang="en-US" sz="3200" spc="-90" dirty="0">
                <a:solidFill>
                  <a:srgbClr val="332C2C"/>
                </a:solidFill>
                <a:latin typeface="Times New Roman"/>
                <a:cs typeface="Times New Roman"/>
              </a:rPr>
              <a:t>s</a:t>
            </a:r>
            <a:r>
              <a:rPr lang="en-US" sz="3200" spc="-250" dirty="0">
                <a:solidFill>
                  <a:srgbClr val="332C2C"/>
                </a:solidFill>
                <a:latin typeface="Times New Roman"/>
                <a:cs typeface="Times New Roman"/>
              </a:rPr>
              <a:t> </a:t>
            </a:r>
            <a:r>
              <a:rPr lang="en-US" sz="3200" spc="114" dirty="0">
                <a:solidFill>
                  <a:srgbClr val="332C2C"/>
                </a:solidFill>
                <a:latin typeface="Times New Roman"/>
                <a:cs typeface="Times New Roman"/>
              </a:rPr>
              <a:t>h</a:t>
            </a:r>
            <a:r>
              <a:rPr lang="en-US" sz="3200" spc="-20" dirty="0">
                <a:solidFill>
                  <a:srgbClr val="332C2C"/>
                </a:solidFill>
                <a:latin typeface="Times New Roman"/>
                <a:cs typeface="Times New Roman"/>
              </a:rPr>
              <a:t>e</a:t>
            </a:r>
            <a:r>
              <a:rPr lang="en-US" sz="3200" spc="-35" dirty="0">
                <a:solidFill>
                  <a:srgbClr val="332C2C"/>
                </a:solidFill>
                <a:latin typeface="Times New Roman"/>
                <a:cs typeface="Times New Roman"/>
              </a:rPr>
              <a:t>a</a:t>
            </a:r>
            <a:r>
              <a:rPr lang="en-US" sz="3200" spc="-10" dirty="0">
                <a:solidFill>
                  <a:srgbClr val="332C2C"/>
                </a:solidFill>
                <a:latin typeface="Times New Roman"/>
                <a:cs typeface="Times New Roman"/>
              </a:rPr>
              <a:t>l</a:t>
            </a:r>
            <a:r>
              <a:rPr lang="en-US" sz="3200" spc="30" dirty="0">
                <a:solidFill>
                  <a:srgbClr val="332C2C"/>
                </a:solidFill>
                <a:latin typeface="Times New Roman"/>
                <a:cs typeface="Times New Roman"/>
              </a:rPr>
              <a:t>t</a:t>
            </a:r>
            <a:r>
              <a:rPr lang="en-US" sz="3200" spc="120" dirty="0">
                <a:solidFill>
                  <a:srgbClr val="332C2C"/>
                </a:solidFill>
                <a:latin typeface="Times New Roman"/>
                <a:cs typeface="Times New Roman"/>
              </a:rPr>
              <a:t>h</a:t>
            </a:r>
            <a:r>
              <a:rPr lang="en-US" sz="3200" spc="-250" dirty="0">
                <a:solidFill>
                  <a:srgbClr val="332C2C"/>
                </a:solidFill>
                <a:latin typeface="Times New Roman"/>
                <a:cs typeface="Times New Roman"/>
              </a:rPr>
              <a:t> </a:t>
            </a:r>
            <a:r>
              <a:rPr lang="en-US" sz="3200" spc="-20" dirty="0">
                <a:solidFill>
                  <a:srgbClr val="332C2C"/>
                </a:solidFill>
                <a:latin typeface="Times New Roman"/>
                <a:cs typeface="Times New Roman"/>
              </a:rPr>
              <a:t>i</a:t>
            </a:r>
            <a:r>
              <a:rPr lang="en-US" sz="3200" spc="-95" dirty="0">
                <a:solidFill>
                  <a:srgbClr val="332C2C"/>
                </a:solidFill>
                <a:latin typeface="Times New Roman"/>
                <a:cs typeface="Times New Roman"/>
              </a:rPr>
              <a:t>ss</a:t>
            </a:r>
            <a:r>
              <a:rPr lang="en-US" sz="3200" spc="105" dirty="0">
                <a:solidFill>
                  <a:srgbClr val="332C2C"/>
                </a:solidFill>
                <a:latin typeface="Times New Roman"/>
                <a:cs typeface="Times New Roman"/>
              </a:rPr>
              <a:t>u</a:t>
            </a:r>
            <a:r>
              <a:rPr lang="en-US" sz="3200" spc="20" dirty="0">
                <a:solidFill>
                  <a:srgbClr val="332C2C"/>
                </a:solidFill>
                <a:latin typeface="Times New Roman"/>
                <a:cs typeface="Times New Roman"/>
              </a:rPr>
              <a:t>e</a:t>
            </a:r>
            <a:r>
              <a:rPr lang="en-US" sz="3200" spc="-95" dirty="0">
                <a:solidFill>
                  <a:srgbClr val="332C2C"/>
                </a:solidFill>
                <a:latin typeface="Times New Roman"/>
                <a:cs typeface="Times New Roman"/>
              </a:rPr>
              <a:t>s</a:t>
            </a:r>
            <a:r>
              <a:rPr lang="en-US" sz="3200" spc="-420" dirty="0">
                <a:solidFill>
                  <a:srgbClr val="332C2C"/>
                </a:solidFill>
                <a:latin typeface="Times New Roman"/>
                <a:cs typeface="Times New Roman"/>
              </a:rPr>
              <a:t>.</a:t>
            </a:r>
            <a:r>
              <a:rPr lang="en-US" sz="3200" spc="-250" dirty="0">
                <a:solidFill>
                  <a:srgbClr val="332C2C"/>
                </a:solidFill>
                <a:latin typeface="Times New Roman"/>
                <a:cs typeface="Times New Roman"/>
              </a:rPr>
              <a:t>  </a:t>
            </a:r>
            <a:r>
              <a:rPr lang="en-US" sz="3200" spc="-335" dirty="0">
                <a:solidFill>
                  <a:srgbClr val="332C2C"/>
                </a:solidFill>
                <a:latin typeface="Times New Roman"/>
                <a:cs typeface="Times New Roman"/>
              </a:rPr>
              <a:t>It</a:t>
            </a:r>
            <a:r>
              <a:rPr lang="en-US" sz="3200" spc="-250" dirty="0">
                <a:solidFill>
                  <a:srgbClr val="332C2C"/>
                </a:solidFill>
                <a:latin typeface="Times New Roman"/>
                <a:cs typeface="Times New Roman"/>
              </a:rPr>
              <a:t> </a:t>
            </a:r>
            <a:r>
              <a:rPr lang="en-US" sz="3200" spc="-20" dirty="0">
                <a:solidFill>
                  <a:srgbClr val="332C2C"/>
                </a:solidFill>
                <a:latin typeface="Times New Roman"/>
                <a:cs typeface="Times New Roman"/>
              </a:rPr>
              <a:t>i</a:t>
            </a:r>
            <a:r>
              <a:rPr lang="en-US" sz="3200" spc="-90" dirty="0">
                <a:solidFill>
                  <a:srgbClr val="332C2C"/>
                </a:solidFill>
                <a:latin typeface="Times New Roman"/>
                <a:cs typeface="Times New Roman"/>
              </a:rPr>
              <a:t>s</a:t>
            </a:r>
            <a:r>
              <a:rPr lang="en-US" sz="3200" spc="-250" dirty="0">
                <a:solidFill>
                  <a:srgbClr val="332C2C"/>
                </a:solidFill>
                <a:latin typeface="Times New Roman"/>
                <a:cs typeface="Times New Roman"/>
              </a:rPr>
              <a:t> </a:t>
            </a:r>
            <a:r>
              <a:rPr lang="en-US" sz="3200" spc="20" dirty="0">
                <a:solidFill>
                  <a:srgbClr val="332C2C"/>
                </a:solidFill>
                <a:latin typeface="Times New Roman"/>
                <a:cs typeface="Times New Roman"/>
              </a:rPr>
              <a:t>e</a:t>
            </a:r>
            <a:r>
              <a:rPr lang="en-US" sz="3200" spc="-95" dirty="0">
                <a:solidFill>
                  <a:srgbClr val="332C2C"/>
                </a:solidFill>
                <a:latin typeface="Times New Roman"/>
                <a:cs typeface="Times New Roman"/>
              </a:rPr>
              <a:t>ss</a:t>
            </a:r>
            <a:r>
              <a:rPr lang="en-US" sz="3200" spc="20" dirty="0">
                <a:solidFill>
                  <a:srgbClr val="332C2C"/>
                </a:solidFill>
                <a:latin typeface="Times New Roman"/>
                <a:cs typeface="Times New Roman"/>
              </a:rPr>
              <a:t>e</a:t>
            </a:r>
            <a:r>
              <a:rPr lang="en-US" sz="3200" spc="114" dirty="0">
                <a:solidFill>
                  <a:srgbClr val="332C2C"/>
                </a:solidFill>
                <a:latin typeface="Times New Roman"/>
                <a:cs typeface="Times New Roman"/>
              </a:rPr>
              <a:t>n</a:t>
            </a:r>
            <a:r>
              <a:rPr lang="en-US" sz="3200" spc="30" dirty="0">
                <a:solidFill>
                  <a:srgbClr val="332C2C"/>
                </a:solidFill>
                <a:latin typeface="Times New Roman"/>
                <a:cs typeface="Times New Roman"/>
              </a:rPr>
              <a:t>t</a:t>
            </a:r>
            <a:r>
              <a:rPr lang="en-US" sz="3200" spc="-20" dirty="0">
                <a:solidFill>
                  <a:srgbClr val="332C2C"/>
                </a:solidFill>
                <a:latin typeface="Times New Roman"/>
                <a:cs typeface="Times New Roman"/>
              </a:rPr>
              <a:t>i</a:t>
            </a:r>
            <a:r>
              <a:rPr lang="en-US" sz="3200" spc="-35" dirty="0">
                <a:solidFill>
                  <a:srgbClr val="332C2C"/>
                </a:solidFill>
                <a:latin typeface="Times New Roman"/>
                <a:cs typeface="Times New Roman"/>
              </a:rPr>
              <a:t>a</a:t>
            </a:r>
            <a:r>
              <a:rPr lang="en-US" sz="3200" spc="-15" dirty="0">
                <a:solidFill>
                  <a:srgbClr val="332C2C"/>
                </a:solidFill>
                <a:latin typeface="Times New Roman"/>
                <a:cs typeface="Times New Roman"/>
              </a:rPr>
              <a:t>l</a:t>
            </a:r>
            <a:r>
              <a:rPr lang="en-US" sz="3200" spc="-250" dirty="0">
                <a:solidFill>
                  <a:srgbClr val="332C2C"/>
                </a:solidFill>
                <a:latin typeface="Times New Roman"/>
                <a:cs typeface="Times New Roman"/>
              </a:rPr>
              <a:t> </a:t>
            </a:r>
            <a:r>
              <a:rPr lang="en-US" sz="3200" spc="-20" dirty="0">
                <a:solidFill>
                  <a:srgbClr val="332C2C"/>
                </a:solidFill>
                <a:latin typeface="Times New Roman"/>
                <a:cs typeface="Times New Roman"/>
              </a:rPr>
              <a:t>t</a:t>
            </a:r>
            <a:r>
              <a:rPr lang="en-US" sz="3200" spc="40" dirty="0">
                <a:solidFill>
                  <a:srgbClr val="332C2C"/>
                </a:solidFill>
                <a:latin typeface="Times New Roman"/>
                <a:cs typeface="Times New Roman"/>
              </a:rPr>
              <a:t>o establish </a:t>
            </a:r>
            <a:r>
              <a:rPr lang="en-US" sz="3200" spc="90" dirty="0">
                <a:solidFill>
                  <a:srgbClr val="332C2C"/>
                </a:solidFill>
                <a:latin typeface="Times New Roman"/>
                <a:cs typeface="Times New Roman"/>
              </a:rPr>
              <a:t>c</a:t>
            </a:r>
            <a:r>
              <a:rPr lang="en-US" sz="3200" spc="-20" dirty="0">
                <a:solidFill>
                  <a:srgbClr val="332C2C"/>
                </a:solidFill>
                <a:latin typeface="Times New Roman"/>
                <a:cs typeface="Times New Roman"/>
              </a:rPr>
              <a:t>le</a:t>
            </a:r>
            <a:r>
              <a:rPr lang="en-US" sz="3200" spc="-35" dirty="0">
                <a:solidFill>
                  <a:srgbClr val="332C2C"/>
                </a:solidFill>
                <a:latin typeface="Times New Roman"/>
                <a:cs typeface="Times New Roman"/>
              </a:rPr>
              <a:t>a</a:t>
            </a:r>
            <a:r>
              <a:rPr lang="en-US" sz="3200" spc="-70" dirty="0">
                <a:solidFill>
                  <a:srgbClr val="332C2C"/>
                </a:solidFill>
                <a:latin typeface="Times New Roman"/>
                <a:cs typeface="Times New Roman"/>
              </a:rPr>
              <a:t>r</a:t>
            </a:r>
            <a:r>
              <a:rPr lang="en-US" sz="3200" spc="-250" dirty="0">
                <a:solidFill>
                  <a:srgbClr val="332C2C"/>
                </a:solidFill>
                <a:latin typeface="Times New Roman"/>
                <a:cs typeface="Times New Roman"/>
              </a:rPr>
              <a:t> </a:t>
            </a:r>
            <a:r>
              <a:rPr lang="en-US" sz="3200" spc="-20" dirty="0">
                <a:latin typeface="Times New Roman"/>
                <a:cs typeface="Times New Roman"/>
              </a:rPr>
              <a:t>t</a:t>
            </a:r>
            <a:r>
              <a:rPr lang="en-US" sz="3200" spc="20" dirty="0">
                <a:latin typeface="Times New Roman"/>
                <a:cs typeface="Times New Roman"/>
              </a:rPr>
              <a:t>e</a:t>
            </a:r>
            <a:r>
              <a:rPr lang="en-US" sz="3200" spc="-95" dirty="0">
                <a:latin typeface="Times New Roman"/>
                <a:cs typeface="Times New Roman"/>
              </a:rPr>
              <a:t>r</a:t>
            </a:r>
            <a:r>
              <a:rPr lang="en-US" sz="3200" spc="240" dirty="0">
                <a:latin typeface="Times New Roman"/>
                <a:cs typeface="Times New Roman"/>
              </a:rPr>
              <a:t>m</a:t>
            </a:r>
            <a:r>
              <a:rPr lang="en-US" sz="3200" spc="-20" dirty="0">
                <a:latin typeface="Times New Roman"/>
                <a:cs typeface="Times New Roman"/>
              </a:rPr>
              <a:t>i</a:t>
            </a:r>
            <a:r>
              <a:rPr lang="en-US" sz="3200" spc="114" dirty="0">
                <a:latin typeface="Times New Roman"/>
                <a:cs typeface="Times New Roman"/>
              </a:rPr>
              <a:t>n</a:t>
            </a:r>
            <a:r>
              <a:rPr lang="en-US" sz="3200" spc="50" dirty="0">
                <a:latin typeface="Times New Roman"/>
                <a:cs typeface="Times New Roman"/>
              </a:rPr>
              <a:t>o</a:t>
            </a:r>
            <a:r>
              <a:rPr lang="en-US" sz="3200" spc="-20" dirty="0">
                <a:latin typeface="Times New Roman"/>
                <a:cs typeface="Times New Roman"/>
              </a:rPr>
              <a:t>l</a:t>
            </a:r>
            <a:r>
              <a:rPr lang="en-US" sz="3200" spc="50" dirty="0">
                <a:latin typeface="Times New Roman"/>
                <a:cs typeface="Times New Roman"/>
              </a:rPr>
              <a:t>o</a:t>
            </a:r>
            <a:r>
              <a:rPr lang="en-US" sz="3200" spc="165" dirty="0">
                <a:latin typeface="Times New Roman"/>
                <a:cs typeface="Times New Roman"/>
              </a:rPr>
              <a:t>g</a:t>
            </a:r>
            <a:r>
              <a:rPr lang="en-US" sz="3200" spc="-135" dirty="0">
                <a:latin typeface="Times New Roman"/>
                <a:cs typeface="Times New Roman"/>
              </a:rPr>
              <a:t>y</a:t>
            </a:r>
            <a:r>
              <a:rPr lang="en-US" sz="3200" spc="-250" dirty="0">
                <a:latin typeface="Times New Roman"/>
                <a:cs typeface="Times New Roman"/>
              </a:rPr>
              <a:t> </a:t>
            </a:r>
            <a:r>
              <a:rPr lang="en-US" sz="3200" spc="-95" dirty="0">
                <a:latin typeface="Times New Roman"/>
                <a:cs typeface="Times New Roman"/>
              </a:rPr>
              <a:t>s</a:t>
            </a:r>
            <a:r>
              <a:rPr lang="en-US" sz="3200" spc="30" dirty="0">
                <a:latin typeface="Times New Roman"/>
                <a:cs typeface="Times New Roman"/>
              </a:rPr>
              <a:t>t</a:t>
            </a:r>
            <a:r>
              <a:rPr lang="en-US" sz="3200" spc="-35" dirty="0">
                <a:latin typeface="Times New Roman"/>
                <a:cs typeface="Times New Roman"/>
              </a:rPr>
              <a:t>a</a:t>
            </a:r>
            <a:r>
              <a:rPr lang="en-US" sz="3200" spc="114" dirty="0">
                <a:latin typeface="Times New Roman"/>
                <a:cs typeface="Times New Roman"/>
              </a:rPr>
              <a:t>n</a:t>
            </a:r>
            <a:r>
              <a:rPr lang="en-US" sz="3200" spc="145" dirty="0">
                <a:latin typeface="Times New Roman"/>
                <a:cs typeface="Times New Roman"/>
              </a:rPr>
              <a:t>d</a:t>
            </a:r>
            <a:r>
              <a:rPr lang="en-US" sz="3200" spc="-35" dirty="0">
                <a:latin typeface="Times New Roman"/>
                <a:cs typeface="Times New Roman"/>
              </a:rPr>
              <a:t>a</a:t>
            </a:r>
            <a:r>
              <a:rPr lang="en-US" sz="3200" spc="-110" dirty="0">
                <a:latin typeface="Times New Roman"/>
                <a:cs typeface="Times New Roman"/>
              </a:rPr>
              <a:t>r</a:t>
            </a:r>
            <a:r>
              <a:rPr lang="en-US" sz="3200" spc="145" dirty="0">
                <a:latin typeface="Times New Roman"/>
                <a:cs typeface="Times New Roman"/>
              </a:rPr>
              <a:t>d</a:t>
            </a:r>
            <a:r>
              <a:rPr lang="en-US" sz="3200" spc="-90" dirty="0">
                <a:latin typeface="Times New Roman"/>
                <a:cs typeface="Times New Roman"/>
              </a:rPr>
              <a:t>s</a:t>
            </a:r>
            <a:r>
              <a:rPr lang="en-US" sz="3200" spc="-250" dirty="0">
                <a:latin typeface="Times New Roman"/>
                <a:cs typeface="Times New Roman"/>
              </a:rPr>
              <a:t> </a:t>
            </a:r>
            <a:r>
              <a:rPr lang="en-US" sz="3200" spc="-60" dirty="0">
                <a:solidFill>
                  <a:srgbClr val="332C2C"/>
                </a:solidFill>
                <a:latin typeface="Times New Roman"/>
                <a:cs typeface="Times New Roman"/>
              </a:rPr>
              <a:t>f</a:t>
            </a:r>
            <a:r>
              <a:rPr lang="en-US" sz="3200" spc="50" dirty="0">
                <a:solidFill>
                  <a:srgbClr val="332C2C"/>
                </a:solidFill>
                <a:latin typeface="Times New Roman"/>
                <a:cs typeface="Times New Roman"/>
              </a:rPr>
              <a:t>o</a:t>
            </a:r>
            <a:r>
              <a:rPr lang="en-US" sz="3200" spc="-65" dirty="0">
                <a:solidFill>
                  <a:srgbClr val="332C2C"/>
                </a:solidFill>
                <a:latin typeface="Times New Roman"/>
                <a:cs typeface="Times New Roman"/>
              </a:rPr>
              <a:t>r  </a:t>
            </a:r>
            <a:r>
              <a:rPr lang="en-US" sz="3200" spc="-35" dirty="0">
                <a:solidFill>
                  <a:srgbClr val="332C2C"/>
                </a:solidFill>
                <a:latin typeface="Times New Roman"/>
                <a:cs typeface="Times New Roman"/>
              </a:rPr>
              <a:t>a</a:t>
            </a:r>
            <a:r>
              <a:rPr lang="en-US" sz="3200" spc="85" dirty="0">
                <a:solidFill>
                  <a:srgbClr val="332C2C"/>
                </a:solidFill>
                <a:latin typeface="Times New Roman"/>
                <a:cs typeface="Times New Roman"/>
              </a:rPr>
              <a:t>c</a:t>
            </a:r>
            <a:r>
              <a:rPr lang="en-US" sz="3200" spc="110" dirty="0">
                <a:solidFill>
                  <a:srgbClr val="332C2C"/>
                </a:solidFill>
                <a:latin typeface="Times New Roman"/>
                <a:cs typeface="Times New Roman"/>
              </a:rPr>
              <a:t>c</a:t>
            </a:r>
            <a:r>
              <a:rPr lang="en-US" sz="3200" spc="105" dirty="0">
                <a:solidFill>
                  <a:srgbClr val="332C2C"/>
                </a:solidFill>
                <a:latin typeface="Times New Roman"/>
                <a:cs typeface="Times New Roman"/>
              </a:rPr>
              <a:t>u</a:t>
            </a:r>
            <a:r>
              <a:rPr lang="en-US" sz="3200" spc="-200" dirty="0">
                <a:solidFill>
                  <a:srgbClr val="332C2C"/>
                </a:solidFill>
                <a:latin typeface="Times New Roman"/>
                <a:cs typeface="Times New Roman"/>
              </a:rPr>
              <a:t>r</a:t>
            </a:r>
            <a:r>
              <a:rPr lang="en-US" sz="3200" spc="-35" dirty="0">
                <a:solidFill>
                  <a:srgbClr val="332C2C"/>
                </a:solidFill>
                <a:latin typeface="Times New Roman"/>
                <a:cs typeface="Times New Roman"/>
              </a:rPr>
              <a:t>a</a:t>
            </a:r>
            <a:r>
              <a:rPr lang="en-US" sz="3200" spc="-20" dirty="0">
                <a:solidFill>
                  <a:srgbClr val="332C2C"/>
                </a:solidFill>
                <a:latin typeface="Times New Roman"/>
                <a:cs typeface="Times New Roman"/>
              </a:rPr>
              <a:t>t</a:t>
            </a:r>
            <a:r>
              <a:rPr lang="en-US" sz="3200" spc="25" dirty="0">
                <a:solidFill>
                  <a:srgbClr val="332C2C"/>
                </a:solidFill>
                <a:latin typeface="Times New Roman"/>
                <a:cs typeface="Times New Roman"/>
              </a:rPr>
              <a:t>e</a:t>
            </a:r>
            <a:r>
              <a:rPr lang="en-US" sz="3200" spc="-250" dirty="0">
                <a:solidFill>
                  <a:srgbClr val="332C2C"/>
                </a:solidFill>
                <a:latin typeface="Times New Roman"/>
                <a:cs typeface="Times New Roman"/>
              </a:rPr>
              <a:t> </a:t>
            </a:r>
            <a:r>
              <a:rPr lang="en-US" sz="3200" spc="145" dirty="0">
                <a:solidFill>
                  <a:srgbClr val="332C2C"/>
                </a:solidFill>
                <a:latin typeface="Times New Roman"/>
                <a:cs typeface="Times New Roman"/>
              </a:rPr>
              <a:t>d</a:t>
            </a:r>
            <a:r>
              <a:rPr lang="en-US" sz="3200" spc="-20" dirty="0">
                <a:solidFill>
                  <a:srgbClr val="332C2C"/>
                </a:solidFill>
                <a:latin typeface="Times New Roman"/>
                <a:cs typeface="Times New Roman"/>
              </a:rPr>
              <a:t>i</a:t>
            </a:r>
            <a:r>
              <a:rPr lang="en-US" sz="3200" spc="-35" dirty="0">
                <a:solidFill>
                  <a:srgbClr val="332C2C"/>
                </a:solidFill>
                <a:latin typeface="Times New Roman"/>
                <a:cs typeface="Times New Roman"/>
              </a:rPr>
              <a:t>a</a:t>
            </a:r>
            <a:r>
              <a:rPr lang="en-US" sz="3200" spc="165" dirty="0">
                <a:solidFill>
                  <a:srgbClr val="332C2C"/>
                </a:solidFill>
                <a:latin typeface="Times New Roman"/>
                <a:cs typeface="Times New Roman"/>
              </a:rPr>
              <a:t>g</a:t>
            </a:r>
            <a:r>
              <a:rPr lang="en-US" sz="3200" spc="114" dirty="0">
                <a:solidFill>
                  <a:srgbClr val="332C2C"/>
                </a:solidFill>
                <a:latin typeface="Times New Roman"/>
                <a:cs typeface="Times New Roman"/>
              </a:rPr>
              <a:t>n</a:t>
            </a:r>
            <a:r>
              <a:rPr lang="en-US" sz="3200" spc="50" dirty="0">
                <a:solidFill>
                  <a:srgbClr val="332C2C"/>
                </a:solidFill>
                <a:latin typeface="Times New Roman"/>
                <a:cs typeface="Times New Roman"/>
              </a:rPr>
              <a:t>o</a:t>
            </a:r>
            <a:r>
              <a:rPr lang="en-US" sz="3200" spc="-95" dirty="0">
                <a:solidFill>
                  <a:srgbClr val="332C2C"/>
                </a:solidFill>
                <a:latin typeface="Times New Roman"/>
                <a:cs typeface="Times New Roman"/>
              </a:rPr>
              <a:t>s</a:t>
            </a:r>
            <a:r>
              <a:rPr lang="en-US" sz="3200" spc="-20" dirty="0">
                <a:solidFill>
                  <a:srgbClr val="332C2C"/>
                </a:solidFill>
                <a:latin typeface="Times New Roman"/>
                <a:cs typeface="Times New Roman"/>
              </a:rPr>
              <a:t>i</a:t>
            </a:r>
            <a:r>
              <a:rPr lang="en-US" sz="3200" spc="-90" dirty="0">
                <a:solidFill>
                  <a:srgbClr val="332C2C"/>
                </a:solidFill>
                <a:latin typeface="Times New Roman"/>
                <a:cs typeface="Times New Roman"/>
              </a:rPr>
              <a:t>s</a:t>
            </a:r>
            <a:r>
              <a:rPr lang="en-US" sz="3200" spc="-250" dirty="0">
                <a:solidFill>
                  <a:srgbClr val="332C2C"/>
                </a:solidFill>
                <a:latin typeface="Times New Roman"/>
                <a:cs typeface="Times New Roman"/>
              </a:rPr>
              <a:t> </a:t>
            </a:r>
            <a:r>
              <a:rPr lang="en-US" sz="3200" spc="-35" dirty="0">
                <a:solidFill>
                  <a:srgbClr val="332C2C"/>
                </a:solidFill>
                <a:latin typeface="Times New Roman"/>
                <a:cs typeface="Times New Roman"/>
              </a:rPr>
              <a:t>a</a:t>
            </a:r>
            <a:r>
              <a:rPr lang="en-US" sz="3200" spc="114" dirty="0">
                <a:solidFill>
                  <a:srgbClr val="332C2C"/>
                </a:solidFill>
                <a:latin typeface="Times New Roman"/>
                <a:cs typeface="Times New Roman"/>
              </a:rPr>
              <a:t>n</a:t>
            </a:r>
            <a:r>
              <a:rPr lang="en-US" sz="3200" spc="150" dirty="0">
                <a:solidFill>
                  <a:srgbClr val="332C2C"/>
                </a:solidFill>
                <a:latin typeface="Times New Roman"/>
                <a:cs typeface="Times New Roman"/>
              </a:rPr>
              <a:t>d</a:t>
            </a:r>
            <a:r>
              <a:rPr lang="en-US" sz="3200" spc="-250" dirty="0">
                <a:solidFill>
                  <a:srgbClr val="332C2C"/>
                </a:solidFill>
                <a:latin typeface="Times New Roman"/>
                <a:cs typeface="Times New Roman"/>
              </a:rPr>
              <a:t> </a:t>
            </a:r>
            <a:r>
              <a:rPr lang="en-US" sz="3200" spc="30" dirty="0">
                <a:solidFill>
                  <a:srgbClr val="332C2C"/>
                </a:solidFill>
                <a:latin typeface="Times New Roman"/>
                <a:cs typeface="Times New Roman"/>
              </a:rPr>
              <a:t>t</a:t>
            </a:r>
            <a:r>
              <a:rPr lang="en-US" sz="3200" spc="-110" dirty="0">
                <a:solidFill>
                  <a:srgbClr val="332C2C"/>
                </a:solidFill>
                <a:latin typeface="Times New Roman"/>
                <a:cs typeface="Times New Roman"/>
              </a:rPr>
              <a:t>r</a:t>
            </a:r>
            <a:r>
              <a:rPr lang="en-US" sz="3200" spc="-20" dirty="0">
                <a:solidFill>
                  <a:srgbClr val="332C2C"/>
                </a:solidFill>
                <a:latin typeface="Times New Roman"/>
                <a:cs typeface="Times New Roman"/>
              </a:rPr>
              <a:t>e</a:t>
            </a:r>
            <a:r>
              <a:rPr lang="en-US" sz="3200" spc="-35" dirty="0">
                <a:solidFill>
                  <a:srgbClr val="332C2C"/>
                </a:solidFill>
                <a:latin typeface="Times New Roman"/>
                <a:cs typeface="Times New Roman"/>
              </a:rPr>
              <a:t>a</a:t>
            </a:r>
            <a:r>
              <a:rPr lang="en-US" sz="3200" spc="30" dirty="0">
                <a:solidFill>
                  <a:srgbClr val="332C2C"/>
                </a:solidFill>
                <a:latin typeface="Times New Roman"/>
                <a:cs typeface="Times New Roman"/>
              </a:rPr>
              <a:t>tm</a:t>
            </a:r>
            <a:r>
              <a:rPr lang="en-US" sz="3200" spc="20" dirty="0">
                <a:solidFill>
                  <a:srgbClr val="332C2C"/>
                </a:solidFill>
                <a:latin typeface="Times New Roman"/>
                <a:cs typeface="Times New Roman"/>
              </a:rPr>
              <a:t>e</a:t>
            </a:r>
            <a:r>
              <a:rPr lang="en-US" sz="3200" spc="114" dirty="0">
                <a:solidFill>
                  <a:srgbClr val="332C2C"/>
                </a:solidFill>
                <a:latin typeface="Times New Roman"/>
                <a:cs typeface="Times New Roman"/>
              </a:rPr>
              <a:t>n</a:t>
            </a:r>
            <a:r>
              <a:rPr lang="en-US" sz="3200" spc="60" dirty="0">
                <a:solidFill>
                  <a:srgbClr val="332C2C"/>
                </a:solidFill>
                <a:latin typeface="Times New Roman"/>
                <a:cs typeface="Times New Roman"/>
              </a:rPr>
              <a:t>t[2]</a:t>
            </a:r>
            <a:endParaRPr lang="en-US" sz="3200" dirty="0">
              <a:latin typeface="Times New Roman"/>
              <a:cs typeface="Times New Roman"/>
            </a:endParaRPr>
          </a:p>
        </p:txBody>
      </p:sp>
      <p:pic>
        <p:nvPicPr>
          <p:cNvPr id="7" name="Picture 6" descr="A person in a blue scrubs checking a blood pressure&#10;&#10;Description automatically generated">
            <a:extLst>
              <a:ext uri="{FF2B5EF4-FFF2-40B4-BE49-F238E27FC236}">
                <a16:creationId xmlns:a16="http://schemas.microsoft.com/office/drawing/2014/main" id="{DDB7742A-A375-F280-8A8B-4DFB54961F98}"/>
              </a:ext>
            </a:extLst>
          </p:cNvPr>
          <p:cNvPicPr>
            <a:picLocks noChangeAspect="1"/>
          </p:cNvPicPr>
          <p:nvPr/>
        </p:nvPicPr>
        <p:blipFill>
          <a:blip r:embed="rId3"/>
          <a:stretch>
            <a:fillRect/>
          </a:stretch>
        </p:blipFill>
        <p:spPr>
          <a:xfrm>
            <a:off x="-8909" y="0"/>
            <a:ext cx="5772763" cy="10296525"/>
          </a:xfrm>
          <a:prstGeom prst="rect">
            <a:avLst/>
          </a:prstGeom>
        </p:spPr>
      </p:pic>
      <p:sp>
        <p:nvSpPr>
          <p:cNvPr id="8" name="TextBox 7">
            <a:extLst>
              <a:ext uri="{FF2B5EF4-FFF2-40B4-BE49-F238E27FC236}">
                <a16:creationId xmlns:a16="http://schemas.microsoft.com/office/drawing/2014/main" id="{1BCBDA03-559F-33D9-A568-DA84A519033F}"/>
              </a:ext>
            </a:extLst>
          </p:cNvPr>
          <p:cNvSpPr txBox="1"/>
          <p:nvPr/>
        </p:nvSpPr>
        <p:spPr>
          <a:xfrm>
            <a:off x="6007730" y="9871438"/>
            <a:ext cx="524272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ea typeface="+mn-lt"/>
                <a:cs typeface="+mn-lt"/>
              </a:rPr>
              <a:t>Photo by &lt;a </a:t>
            </a:r>
            <a:r>
              <a:rPr lang="en-US" sz="1000" err="1">
                <a:ea typeface="+mn-lt"/>
                <a:cs typeface="+mn-lt"/>
              </a:rPr>
              <a:t>href</a:t>
            </a:r>
            <a:r>
              <a:rPr lang="en-US" sz="1000">
                <a:ea typeface="+mn-lt"/>
                <a:cs typeface="+mn-lt"/>
              </a:rPr>
              <a:t>="https://stockcake.com/</a:t>
            </a:r>
            <a:r>
              <a:rPr lang="en-US" sz="1000" err="1">
                <a:ea typeface="+mn-lt"/>
                <a:cs typeface="+mn-lt"/>
              </a:rPr>
              <a:t>i</a:t>
            </a:r>
            <a:r>
              <a:rPr lang="en-US" sz="1000">
                <a:ea typeface="+mn-lt"/>
                <a:cs typeface="+mn-lt"/>
              </a:rPr>
              <a:t>/measuring-blood-pressure_287581_58152"&gt;</a:t>
            </a:r>
            <a:r>
              <a:rPr lang="en-US" sz="1000" err="1">
                <a:ea typeface="+mn-lt"/>
                <a:cs typeface="+mn-lt"/>
              </a:rPr>
              <a:t>Stockcake</a:t>
            </a:r>
            <a:r>
              <a:rPr lang="en-US" sz="1000">
                <a:ea typeface="+mn-lt"/>
                <a:cs typeface="+mn-lt"/>
              </a:rPr>
              <a:t>&lt;/a&gt;</a:t>
            </a:r>
            <a:endParaRPr lang="en-US" sz="1000">
              <a:ea typeface="Calibri"/>
              <a:cs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5DB0FC-E164-A529-9F5C-ADF0110FF7E7}"/>
              </a:ext>
            </a:extLst>
          </p:cNvPr>
          <p:cNvSpPr txBox="1"/>
          <p:nvPr/>
        </p:nvSpPr>
        <p:spPr>
          <a:xfrm>
            <a:off x="691919" y="974511"/>
            <a:ext cx="9886517" cy="4524315"/>
          </a:xfrm>
          <a:prstGeom prst="rect">
            <a:avLst/>
          </a:prstGeom>
          <a:noFill/>
        </p:spPr>
        <p:txBody>
          <a:bodyPr wrap="square" lIns="91440" tIns="45720" rIns="91440" bIns="45720" anchor="t">
            <a:spAutoFit/>
          </a:bodyPr>
          <a:lstStyle/>
          <a:p>
            <a:r>
              <a:rPr lang="en-US" sz="4800" dirty="0">
                <a:latin typeface="Times New Roman"/>
                <a:cs typeface="Times New Roman"/>
              </a:rPr>
              <a:t>EHR Terminology in Hypertensive Urgency Management</a:t>
            </a:r>
          </a:p>
          <a:p>
            <a:endParaRPr lang="en-US" sz="2400" dirty="0">
              <a:latin typeface="Times New Roman" panose="02020603050405020304" pitchFamily="18" charset="0"/>
              <a:cs typeface="Times New Roman" panose="02020603050405020304" pitchFamily="18" charset="0"/>
            </a:endParaRPr>
          </a:p>
          <a:p>
            <a:pPr marL="342900" indent="-342900">
              <a:buFont typeface="Arial"/>
              <a:buChar char="•"/>
            </a:pPr>
            <a:r>
              <a:rPr lang="en-US" sz="2400" dirty="0">
                <a:latin typeface="Times New Roman"/>
                <a:cs typeface="Times New Roman"/>
              </a:rPr>
              <a:t>Real-Time Documentation</a:t>
            </a:r>
          </a:p>
          <a:p>
            <a:pPr marL="342900" indent="-342900">
              <a:buFont typeface="Arial"/>
              <a:buChar char="•"/>
            </a:pPr>
            <a:r>
              <a:rPr lang="en-US" sz="2400" dirty="0">
                <a:latin typeface="Times New Roman"/>
                <a:cs typeface="Times New Roman"/>
              </a:rPr>
              <a:t>Medication Order Entry</a:t>
            </a:r>
          </a:p>
          <a:p>
            <a:pPr marL="342900" indent="-342900">
              <a:buFont typeface="Arial"/>
              <a:buChar char="•"/>
            </a:pPr>
            <a:r>
              <a:rPr lang="en-US" sz="2400" dirty="0">
                <a:latin typeface="Times New Roman"/>
                <a:cs typeface="Times New Roman"/>
              </a:rPr>
              <a:t>Vital Signs Monitoring</a:t>
            </a:r>
          </a:p>
          <a:p>
            <a:pPr marL="342900" indent="-342900">
              <a:buFont typeface="Arial"/>
              <a:buChar char="•"/>
            </a:pPr>
            <a:r>
              <a:rPr lang="en-US" sz="2400" dirty="0">
                <a:latin typeface="Times New Roman"/>
                <a:cs typeface="Times New Roman"/>
              </a:rPr>
              <a:t>Role-Based Access</a:t>
            </a:r>
          </a:p>
          <a:p>
            <a:pPr marL="342900" indent="-342900">
              <a:buFont typeface="Arial"/>
              <a:buChar char="•"/>
            </a:pPr>
            <a:r>
              <a:rPr lang="en-US" sz="2400" dirty="0">
                <a:latin typeface="Times New Roman"/>
                <a:cs typeface="Times New Roman"/>
              </a:rPr>
              <a:t>Audit Logs</a:t>
            </a:r>
          </a:p>
          <a:p>
            <a:pPr marL="342900" indent="-342900">
              <a:buFont typeface="Arial"/>
              <a:buChar char="•"/>
            </a:pPr>
            <a:r>
              <a:rPr lang="en-US" sz="2400" dirty="0">
                <a:latin typeface="Times New Roman"/>
                <a:cs typeface="Times New Roman"/>
              </a:rPr>
              <a:t>Clinical Notes</a:t>
            </a:r>
          </a:p>
          <a:p>
            <a:pPr marL="342900" indent="-342900">
              <a:buFont typeface="Arial"/>
              <a:buChar char="•"/>
            </a:pPr>
            <a:r>
              <a:rPr lang="en-US" sz="2400" dirty="0">
                <a:latin typeface="Times New Roman"/>
                <a:cs typeface="Times New Roman"/>
              </a:rPr>
              <a:t>Interoperability</a:t>
            </a:r>
            <a:endParaRPr lang="en-US" sz="2400" dirty="0">
              <a:latin typeface="Times New Roman"/>
              <a:ea typeface="Calibri"/>
              <a:cs typeface="Times New Roman"/>
            </a:endParaRPr>
          </a:p>
        </p:txBody>
      </p:sp>
      <p:sp>
        <p:nvSpPr>
          <p:cNvPr id="4" name="object 5">
            <a:extLst>
              <a:ext uri="{FF2B5EF4-FFF2-40B4-BE49-F238E27FC236}">
                <a16:creationId xmlns:a16="http://schemas.microsoft.com/office/drawing/2014/main" id="{8F6DEF22-EEB8-C5E6-496D-5887FB24EB10}"/>
              </a:ext>
            </a:extLst>
          </p:cNvPr>
          <p:cNvSpPr/>
          <p:nvPr/>
        </p:nvSpPr>
        <p:spPr>
          <a:xfrm>
            <a:off x="0" y="548843"/>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5" name="object 7">
            <a:extLst>
              <a:ext uri="{FF2B5EF4-FFF2-40B4-BE49-F238E27FC236}">
                <a16:creationId xmlns:a16="http://schemas.microsoft.com/office/drawing/2014/main" id="{571AC0C9-71D3-6903-6934-8E54995D5F78}"/>
              </a:ext>
            </a:extLst>
          </p:cNvPr>
          <p:cNvSpPr/>
          <p:nvPr/>
        </p:nvSpPr>
        <p:spPr>
          <a:xfrm>
            <a:off x="0" y="975490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7" name="object 3">
            <a:extLst>
              <a:ext uri="{FF2B5EF4-FFF2-40B4-BE49-F238E27FC236}">
                <a16:creationId xmlns:a16="http://schemas.microsoft.com/office/drawing/2014/main" id="{94A1F65B-7127-3BA4-0923-1CEF3CB23D74}"/>
              </a:ext>
            </a:extLst>
          </p:cNvPr>
          <p:cNvSpPr/>
          <p:nvPr/>
        </p:nvSpPr>
        <p:spPr>
          <a:xfrm>
            <a:off x="13041630" y="3493498"/>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Tree>
    <p:extLst>
      <p:ext uri="{BB962C8B-B14F-4D97-AF65-F5344CB8AC3E}">
        <p14:creationId xmlns:p14="http://schemas.microsoft.com/office/powerpoint/2010/main" val="2779779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title"/>
          </p:nvPr>
        </p:nvSpPr>
        <p:spPr>
          <a:xfrm>
            <a:off x="1036025" y="1081315"/>
            <a:ext cx="4043679" cy="939800"/>
          </a:xfrm>
          <a:prstGeom prst="rect">
            <a:avLst/>
          </a:prstGeom>
        </p:spPr>
        <p:txBody>
          <a:bodyPr vert="horz" wrap="square" lIns="0" tIns="12700" rIns="0" bIns="0" rtlCol="0">
            <a:spAutoFit/>
          </a:bodyPr>
          <a:lstStyle/>
          <a:p>
            <a:pPr marL="12700">
              <a:lnSpc>
                <a:spcPct val="100000"/>
              </a:lnSpc>
              <a:spcBef>
                <a:spcPts val="100"/>
              </a:spcBef>
            </a:pPr>
            <a:r>
              <a:rPr sz="6000" spc="160"/>
              <a:t>Introduction</a:t>
            </a:r>
            <a:endParaRPr sz="6000"/>
          </a:p>
        </p:txBody>
      </p:sp>
      <p:sp>
        <p:nvSpPr>
          <p:cNvPr id="10" name="object 10"/>
          <p:cNvSpPr txBox="1"/>
          <p:nvPr/>
        </p:nvSpPr>
        <p:spPr>
          <a:xfrm>
            <a:off x="1038338" y="2583426"/>
            <a:ext cx="16534469" cy="4747453"/>
          </a:xfrm>
          <a:prstGeom prst="rect">
            <a:avLst/>
          </a:prstGeom>
        </p:spPr>
        <p:txBody>
          <a:bodyPr vert="horz" wrap="square" lIns="0" tIns="7620" rIns="0" bIns="0" rtlCol="0" anchor="t">
            <a:spAutoFit/>
          </a:bodyPr>
          <a:lstStyle/>
          <a:p>
            <a:pPr algn="just">
              <a:buFont typeface="Arial" panose="020B0604020202020204" pitchFamily="34" charset="0"/>
              <a:buChar char="•"/>
            </a:pPr>
            <a:r>
              <a:rPr lang="en-US" sz="2800" dirty="0">
                <a:latin typeface="Times New Roman"/>
                <a:cs typeface="Times New Roman"/>
              </a:rPr>
              <a:t>Accurate and standardized clinical terminology is essential for high-quality health information exchange between providers and systems.</a:t>
            </a:r>
          </a:p>
          <a:p>
            <a:pPr algn="just"/>
            <a:endParaRPr lang="en-US" sz="2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800" dirty="0">
                <a:latin typeface="Times New Roman"/>
                <a:cs typeface="Times New Roman"/>
              </a:rPr>
              <a:t>This use case involves a 65-year-old male patient diagnosed and treated for hypertensive urgency.</a:t>
            </a:r>
          </a:p>
          <a:p>
            <a:pPr algn="just"/>
            <a:endParaRPr lang="en-US" sz="2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800" dirty="0">
                <a:latin typeface="Times New Roman"/>
                <a:cs typeface="Times New Roman"/>
              </a:rPr>
              <a:t>Documentation spans chief complaints, medical history, vital signs, diagnosis, medication, and nursing orders.</a:t>
            </a:r>
          </a:p>
          <a:p>
            <a:pPr algn="just"/>
            <a:endParaRPr lang="en-US" sz="2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800" dirty="0">
                <a:latin typeface="Times New Roman"/>
                <a:cs typeface="Times New Roman"/>
              </a:rPr>
              <a:t>Breadth of clinical details requires thoughtful terminology mapping to enable interoperable data usage and analytics.</a:t>
            </a:r>
          </a:p>
          <a:p>
            <a:pPr algn="just"/>
            <a:endParaRPr lang="en-US" sz="2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800" dirty="0">
                <a:latin typeface="Times New Roman"/>
                <a:cs typeface="Times New Roman"/>
              </a:rPr>
              <a:t>Key standards evaluated: SNOMED CT, LOINC, </a:t>
            </a:r>
            <a:r>
              <a:rPr lang="en-US" sz="2800" dirty="0" err="1">
                <a:latin typeface="Times New Roman"/>
                <a:cs typeface="Times New Roman"/>
              </a:rPr>
              <a:t>RxNorm</a:t>
            </a:r>
            <a:r>
              <a:rPr lang="en-US" sz="2800" dirty="0">
                <a:latin typeface="Times New Roman"/>
                <a:cs typeface="Times New Roman"/>
              </a:rPr>
              <a:t>, and ICD-10.</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txBox="1">
            <a:spLocks noGrp="1"/>
          </p:cNvSpPr>
          <p:nvPr>
            <p:ph type="body" idx="1"/>
          </p:nvPr>
        </p:nvSpPr>
        <p:spPr>
          <a:xfrm>
            <a:off x="988593" y="3250076"/>
            <a:ext cx="16244393" cy="928716"/>
          </a:xfrm>
          <a:prstGeom prst="rect">
            <a:avLst/>
          </a:prstGeom>
        </p:spPr>
        <p:txBody>
          <a:bodyPr vert="horz" wrap="square" lIns="0" tIns="6350" rIns="0" bIns="0" rtlCol="0">
            <a:spAutoFit/>
          </a:bodyPr>
          <a:lstStyle/>
          <a:p>
            <a:pPr marL="6350" marR="365760" indent="-6350" algn="just">
              <a:lnSpc>
                <a:spcPct val="103000"/>
              </a:lnSpc>
              <a:spcBef>
                <a:spcPts val="0"/>
              </a:spcBef>
              <a:spcAft>
                <a:spcPts val="3130"/>
              </a:spcAft>
            </a:pPr>
            <a:r>
              <a:rPr lang="en-US" sz="3000" kern="100" dirty="0">
                <a:solidFill>
                  <a:srgbClr val="000000"/>
                </a:solidFill>
                <a:effectLst/>
                <a:latin typeface="Times New Roman" panose="02020603050405020304" pitchFamily="18" charset="0"/>
                <a:ea typeface="Times New Roman" panose="02020603050405020304" pitchFamily="18" charset="0"/>
              </a:rPr>
              <a:t>Based on our research, we chose four key standards - SNOMED CT, LOINC, </a:t>
            </a:r>
            <a:r>
              <a:rPr lang="en-US" sz="3000" kern="100" dirty="0" err="1">
                <a:solidFill>
                  <a:srgbClr val="000000"/>
                </a:solidFill>
                <a:effectLst/>
                <a:latin typeface="Times New Roman" panose="02020603050405020304" pitchFamily="18" charset="0"/>
                <a:ea typeface="Times New Roman" panose="02020603050405020304" pitchFamily="18" charset="0"/>
              </a:rPr>
              <a:t>RxNorm</a:t>
            </a:r>
            <a:r>
              <a:rPr lang="en-US" sz="3000" kern="100" dirty="0">
                <a:solidFill>
                  <a:srgbClr val="000000"/>
                </a:solidFill>
                <a:effectLst/>
                <a:latin typeface="Times New Roman" panose="02020603050405020304" pitchFamily="18" charset="0"/>
                <a:ea typeface="Times New Roman" panose="02020603050405020304" pitchFamily="18" charset="0"/>
              </a:rPr>
              <a:t>, and ICD10 to cover the terminology needs.</a:t>
            </a:r>
          </a:p>
        </p:txBody>
      </p:sp>
      <p:sp>
        <p:nvSpPr>
          <p:cNvPr id="10" name="object 10"/>
          <p:cNvSpPr txBox="1">
            <a:spLocks/>
          </p:cNvSpPr>
          <p:nvPr/>
        </p:nvSpPr>
        <p:spPr>
          <a:xfrm>
            <a:off x="950816" y="1197177"/>
            <a:ext cx="7848600" cy="1370247"/>
          </a:xfrm>
          <a:prstGeom prst="rect">
            <a:avLst/>
          </a:prstGeom>
        </p:spPr>
        <p:txBody>
          <a:bodyPr vert="horz" wrap="square" lIns="0" tIns="15875" rIns="0" bIns="0" rtlCol="0">
            <a:spAutoFit/>
          </a:bodyPr>
          <a:lstStyle>
            <a:lvl1pPr>
              <a:defRPr sz="8450" b="0" i="0">
                <a:solidFill>
                  <a:srgbClr val="332C2C"/>
                </a:solidFill>
                <a:latin typeface="Times New Roman"/>
                <a:ea typeface="+mj-ea"/>
                <a:cs typeface="Times New Roman"/>
              </a:defRPr>
            </a:lvl1pPr>
          </a:lstStyle>
          <a:p>
            <a:pPr marL="12700">
              <a:spcBef>
                <a:spcPts val="125"/>
              </a:spcBef>
            </a:pPr>
            <a:r>
              <a:rPr lang="en-US" sz="4400" kern="0" spc="40"/>
              <a:t>Terminologies/Ontologies</a:t>
            </a:r>
            <a:r>
              <a:rPr lang="en-US" sz="4400" kern="0" spc="-265"/>
              <a:t> </a:t>
            </a:r>
            <a:r>
              <a:rPr lang="en-US" sz="4400" kern="0" spc="95"/>
              <a:t>i</a:t>
            </a:r>
            <a:r>
              <a:rPr lang="en-US" sz="4400" kern="0" spc="180"/>
              <a:t>n</a:t>
            </a:r>
            <a:r>
              <a:rPr lang="en-US" sz="4400" kern="0" spc="-265"/>
              <a:t> </a:t>
            </a:r>
            <a:r>
              <a:rPr lang="en-US" sz="4400" kern="0" spc="60"/>
              <a:t>Hypertensiv</a:t>
            </a:r>
            <a:r>
              <a:rPr lang="en-US" sz="4400" kern="0" spc="65"/>
              <a:t>e</a:t>
            </a:r>
            <a:r>
              <a:rPr lang="en-US" sz="4400" kern="0" spc="-265"/>
              <a:t> </a:t>
            </a:r>
            <a:r>
              <a:rPr lang="en-US" sz="4400" kern="0" spc="40"/>
              <a:t>Care</a:t>
            </a:r>
            <a:endParaRPr lang="en-US" sz="4400" kern="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3041630" y="3493498"/>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
        <p:nvSpPr>
          <p:cNvPr id="6" name="object 6"/>
          <p:cNvSpPr/>
          <p:nvPr/>
        </p:nvSpPr>
        <p:spPr>
          <a:xfrm>
            <a:off x="0" y="54820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7" name="object 7"/>
          <p:cNvSpPr/>
          <p:nvPr/>
        </p:nvSpPr>
        <p:spPr>
          <a:xfrm>
            <a:off x="0" y="975490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12" name="TextBox 11">
            <a:extLst>
              <a:ext uri="{FF2B5EF4-FFF2-40B4-BE49-F238E27FC236}">
                <a16:creationId xmlns:a16="http://schemas.microsoft.com/office/drawing/2014/main" id="{2C0C6693-2B0E-E693-30E6-14AA14BD41EC}"/>
              </a:ext>
            </a:extLst>
          </p:cNvPr>
          <p:cNvSpPr txBox="1"/>
          <p:nvPr/>
        </p:nvSpPr>
        <p:spPr>
          <a:xfrm>
            <a:off x="684935" y="1523086"/>
            <a:ext cx="16748356" cy="5262979"/>
          </a:xfrm>
          <a:prstGeom prst="rect">
            <a:avLst/>
          </a:prstGeom>
          <a:noFill/>
        </p:spPr>
        <p:txBody>
          <a:bodyPr wrap="square" lIns="91440" tIns="45720" rIns="91440" bIns="45720" anchor="t">
            <a:spAutoFit/>
          </a:bodyPr>
          <a:lstStyle/>
          <a:p>
            <a:r>
              <a:rPr lang="en-US" sz="2800">
                <a:latin typeface="Times New Roman"/>
                <a:cs typeface="Times New Roman"/>
              </a:rPr>
              <a:t>SNOMED CT (Systematized Nomenclature of Medicine—Clinical Terms)</a:t>
            </a:r>
          </a:p>
          <a:p>
            <a:endParaRPr lang="en-US" sz="2800" dirty="0">
              <a:latin typeface="Times New Roman" panose="02020603050405020304" pitchFamily="18" charset="0"/>
              <a:cs typeface="Times New Roman" panose="02020603050405020304" pitchFamily="18" charset="0"/>
            </a:endParaRPr>
          </a:p>
          <a:p>
            <a:r>
              <a:rPr lang="en-US" sz="2800">
                <a:latin typeface="Times New Roman"/>
                <a:cs typeface="Times New Roman"/>
              </a:rPr>
              <a:t>A comprehensive, multilingual clinical healthcare terminology​​.</a:t>
            </a:r>
          </a:p>
          <a:p>
            <a:endParaRPr lang="en-US" sz="2800" dirty="0">
              <a:latin typeface="Times New Roman" panose="02020603050405020304" pitchFamily="18" charset="0"/>
              <a:cs typeface="Times New Roman" panose="02020603050405020304" pitchFamily="18" charset="0"/>
            </a:endParaRPr>
          </a:p>
          <a:p>
            <a:r>
              <a:rPr lang="en-US" sz="2800">
                <a:latin typeface="Times New Roman"/>
                <a:cs typeface="Times New Roman"/>
              </a:rPr>
              <a:t>Over 311,000 unique clinical concepts, including diseases, findings, procedures, and more​​ [6]</a:t>
            </a:r>
            <a:r>
              <a:rPr lang="en-US" sz="1800">
                <a:solidFill>
                  <a:srgbClr val="000000"/>
                </a:solidFill>
                <a:effectLst/>
                <a:latin typeface="Times New Roman"/>
                <a:ea typeface="Times New Roman" panose="02020603050405020304" pitchFamily="18" charset="0"/>
                <a:cs typeface="Times New Roman"/>
              </a:rPr>
              <a:t>.</a:t>
            </a:r>
            <a:endParaRPr lang="en-US" sz="2800">
              <a:latin typeface="Times New Roman"/>
              <a:cs typeface="Times New Roman"/>
            </a:endParaRPr>
          </a:p>
          <a:p>
            <a:endParaRPr lang="en-US" sz="2800" dirty="0">
              <a:latin typeface="Times New Roman" panose="02020603050405020304" pitchFamily="18" charset="0"/>
              <a:cs typeface="Times New Roman" panose="02020603050405020304" pitchFamily="18" charset="0"/>
            </a:endParaRPr>
          </a:p>
          <a:p>
            <a:r>
              <a:rPr lang="en-US" sz="2800">
                <a:latin typeface="Times New Roman"/>
                <a:cs typeface="Times New Roman"/>
              </a:rPr>
              <a:t>Utility: Supports data capture, storage, and retrieval across care settings; enhances interoperability for clinical decision-making and analytics​​.</a:t>
            </a:r>
          </a:p>
          <a:p>
            <a:endParaRPr lang="en-US" sz="2800" dirty="0">
              <a:latin typeface="Times New Roman" panose="02020603050405020304" pitchFamily="18" charset="0"/>
              <a:cs typeface="Times New Roman" panose="02020603050405020304" pitchFamily="18" charset="0"/>
            </a:endParaRPr>
          </a:p>
          <a:p>
            <a:r>
              <a:rPr lang="en-US" sz="2800">
                <a:latin typeface="Times New Roman"/>
                <a:cs typeface="Times New Roman"/>
              </a:rPr>
              <a:t>Adoption: Utilized in more than 60 countries​​.</a:t>
            </a:r>
          </a:p>
          <a:p>
            <a:endParaRPr lang="en-US" sz="2800" dirty="0">
              <a:latin typeface="Times New Roman" panose="02020603050405020304" pitchFamily="18" charset="0"/>
              <a:cs typeface="Times New Roman" panose="02020603050405020304" pitchFamily="18" charset="0"/>
            </a:endParaRPr>
          </a:p>
          <a:p>
            <a:r>
              <a:rPr lang="en-US" sz="2800">
                <a:latin typeface="Times New Roman"/>
                <a:cs typeface="Times New Roman"/>
              </a:rPr>
              <a:t>Example: Chief complaints, histories, physical exam findings, and nursing orders​​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0" y="548843"/>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6" name="object 6"/>
          <p:cNvSpPr/>
          <p:nvPr/>
        </p:nvSpPr>
        <p:spPr>
          <a:xfrm>
            <a:off x="0" y="975344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14" name="TextBox 13">
            <a:extLst>
              <a:ext uri="{FF2B5EF4-FFF2-40B4-BE49-F238E27FC236}">
                <a16:creationId xmlns:a16="http://schemas.microsoft.com/office/drawing/2014/main" id="{DB562256-A2E1-2735-00A7-15D488C70259}"/>
              </a:ext>
            </a:extLst>
          </p:cNvPr>
          <p:cNvSpPr txBox="1"/>
          <p:nvPr/>
        </p:nvSpPr>
        <p:spPr>
          <a:xfrm>
            <a:off x="348818" y="1682803"/>
            <a:ext cx="17188150" cy="5693866"/>
          </a:xfrm>
          <a:prstGeom prst="rect">
            <a:avLst/>
          </a:prstGeom>
          <a:noFill/>
        </p:spPr>
        <p:txBody>
          <a:bodyPr wrap="square" lIns="91440" tIns="45720" rIns="91440" bIns="45720" anchor="t">
            <a:spAutoFit/>
          </a:bodyPr>
          <a:lstStyle/>
          <a:p>
            <a:pPr algn="just"/>
            <a:r>
              <a:rPr lang="en-US" sz="2800">
                <a:latin typeface="Times New Roman"/>
                <a:cs typeface="Times New Roman"/>
              </a:rPr>
              <a:t>LOINC (Logical Observation Identifiers Names and Codes)</a:t>
            </a: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Purpose: Standardizes terms for lab tests and clinical observations.</a:t>
            </a: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Over 90,000 terms for laboratory tests and clinical measurements [4]</a:t>
            </a:r>
            <a:r>
              <a:rPr lang="en-US" sz="1800">
                <a:solidFill>
                  <a:srgbClr val="000000"/>
                </a:solidFill>
                <a:effectLst/>
                <a:latin typeface="Times New Roman"/>
                <a:ea typeface="Times New Roman" panose="02020603050405020304" pitchFamily="18" charset="0"/>
                <a:cs typeface="Times New Roman"/>
              </a:rPr>
              <a:t>.</a:t>
            </a:r>
            <a:endParaRPr lang="en-US" sz="2800">
              <a:latin typeface="Times New Roman"/>
              <a:cs typeface="Times New Roman"/>
            </a:endParaRP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Utility: Facilitates the exchange and pooling of results for clinical care and research studies; critical for medical reporting and health information exchanges.</a:t>
            </a: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Adoption: Widely implemented in research and healthcare facilities.</a:t>
            </a: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Example: Blood pressure readings and lab test results.</a:t>
            </a:r>
          </a:p>
          <a:p>
            <a:pPr algn="just"/>
            <a:endParaRPr lang="en-US"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6">
            <a:extLst>
              <a:ext uri="{FF2B5EF4-FFF2-40B4-BE49-F238E27FC236}">
                <a16:creationId xmlns:a16="http://schemas.microsoft.com/office/drawing/2014/main" id="{2FC32893-0FE4-8EC1-E287-A9B892B93CE1}"/>
              </a:ext>
            </a:extLst>
          </p:cNvPr>
          <p:cNvSpPr/>
          <p:nvPr/>
        </p:nvSpPr>
        <p:spPr>
          <a:xfrm>
            <a:off x="0" y="548208"/>
            <a:ext cx="18288000" cy="47625"/>
          </a:xfrm>
          <a:custGeom>
            <a:avLst/>
            <a:gdLst/>
            <a:ahLst/>
            <a:cxnLst/>
            <a:rect l="l" t="t" r="r" b="b"/>
            <a:pathLst>
              <a:path w="18288000" h="47625">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3" name="object 5">
            <a:extLst>
              <a:ext uri="{FF2B5EF4-FFF2-40B4-BE49-F238E27FC236}">
                <a16:creationId xmlns:a16="http://schemas.microsoft.com/office/drawing/2014/main" id="{8CD3C98E-573C-9EB9-2A8F-096A2DD5E3F1}"/>
              </a:ext>
            </a:extLst>
          </p:cNvPr>
          <p:cNvSpPr/>
          <p:nvPr/>
        </p:nvSpPr>
        <p:spPr>
          <a:xfrm>
            <a:off x="12500" y="548738"/>
            <a:ext cx="18288000" cy="9251950"/>
          </a:xfrm>
          <a:custGeom>
            <a:avLst/>
            <a:gdLst/>
            <a:ahLst/>
            <a:cxnLst/>
            <a:rect l="l" t="t" r="r" b="b"/>
            <a:pathLst>
              <a:path w="18288000" h="9251950">
                <a:moveTo>
                  <a:pt x="18287988" y="9203855"/>
                </a:moveTo>
                <a:lnTo>
                  <a:pt x="0" y="9203855"/>
                </a:lnTo>
                <a:lnTo>
                  <a:pt x="0" y="9251480"/>
                </a:lnTo>
                <a:lnTo>
                  <a:pt x="18287988" y="9251480"/>
                </a:lnTo>
                <a:lnTo>
                  <a:pt x="18287988" y="9203855"/>
                </a:lnTo>
                <a:close/>
              </a:path>
              <a:path w="18288000" h="9251950">
                <a:moveTo>
                  <a:pt x="18287988" y="0"/>
                </a:moveTo>
                <a:lnTo>
                  <a:pt x="0" y="0"/>
                </a:lnTo>
                <a:lnTo>
                  <a:pt x="0" y="47625"/>
                </a:lnTo>
                <a:lnTo>
                  <a:pt x="18287988" y="47625"/>
                </a:lnTo>
                <a:lnTo>
                  <a:pt x="18287988" y="0"/>
                </a:lnTo>
                <a:close/>
              </a:path>
            </a:pathLst>
          </a:custGeom>
          <a:solidFill>
            <a:srgbClr val="332C2C"/>
          </a:solidFill>
        </p:spPr>
        <p:txBody>
          <a:bodyPr wrap="square" lIns="0" tIns="0" rIns="0" bIns="0" rtlCol="0"/>
          <a:lstStyle/>
          <a:p>
            <a:endParaRPr/>
          </a:p>
        </p:txBody>
      </p:sp>
      <p:sp>
        <p:nvSpPr>
          <p:cNvPr id="4" name="object 3">
            <a:extLst>
              <a:ext uri="{FF2B5EF4-FFF2-40B4-BE49-F238E27FC236}">
                <a16:creationId xmlns:a16="http://schemas.microsoft.com/office/drawing/2014/main" id="{8D912689-301B-77CA-3969-0B30BA677061}"/>
              </a:ext>
            </a:extLst>
          </p:cNvPr>
          <p:cNvSpPr/>
          <p:nvPr/>
        </p:nvSpPr>
        <p:spPr>
          <a:xfrm>
            <a:off x="13041630" y="3493498"/>
            <a:ext cx="5246370" cy="6257993"/>
          </a:xfrm>
          <a:custGeom>
            <a:avLst/>
            <a:gdLst/>
            <a:ahLst/>
            <a:cxnLst/>
            <a:rect l="l" t="t" r="r" b="b"/>
            <a:pathLst>
              <a:path w="5246369" h="4677409">
                <a:moveTo>
                  <a:pt x="5245784" y="0"/>
                </a:moveTo>
                <a:lnTo>
                  <a:pt x="5190872" y="5807"/>
                </a:lnTo>
                <a:lnTo>
                  <a:pt x="5140122" y="12097"/>
                </a:lnTo>
                <a:lnTo>
                  <a:pt x="5089919" y="19185"/>
                </a:lnTo>
                <a:lnTo>
                  <a:pt x="5040255" y="27063"/>
                </a:lnTo>
                <a:lnTo>
                  <a:pt x="4991124" y="35720"/>
                </a:lnTo>
                <a:lnTo>
                  <a:pt x="4942520" y="45146"/>
                </a:lnTo>
                <a:lnTo>
                  <a:pt x="4894437" y="55333"/>
                </a:lnTo>
                <a:lnTo>
                  <a:pt x="4846867" y="66271"/>
                </a:lnTo>
                <a:lnTo>
                  <a:pt x="4799805" y="77950"/>
                </a:lnTo>
                <a:lnTo>
                  <a:pt x="4753244" y="90362"/>
                </a:lnTo>
                <a:lnTo>
                  <a:pt x="4707177" y="103495"/>
                </a:lnTo>
                <a:lnTo>
                  <a:pt x="4661598" y="117341"/>
                </a:lnTo>
                <a:lnTo>
                  <a:pt x="4616500" y="131891"/>
                </a:lnTo>
                <a:lnTo>
                  <a:pt x="4571877" y="147134"/>
                </a:lnTo>
                <a:lnTo>
                  <a:pt x="4527722" y="163061"/>
                </a:lnTo>
                <a:lnTo>
                  <a:pt x="4484029" y="179664"/>
                </a:lnTo>
                <a:lnTo>
                  <a:pt x="4440791" y="196932"/>
                </a:lnTo>
                <a:lnTo>
                  <a:pt x="4398002" y="214855"/>
                </a:lnTo>
                <a:lnTo>
                  <a:pt x="4355656" y="233425"/>
                </a:lnTo>
                <a:lnTo>
                  <a:pt x="4313745" y="252632"/>
                </a:lnTo>
                <a:lnTo>
                  <a:pt x="4272264" y="272466"/>
                </a:lnTo>
                <a:lnTo>
                  <a:pt x="4231205" y="292917"/>
                </a:lnTo>
                <a:lnTo>
                  <a:pt x="4190562" y="313977"/>
                </a:lnTo>
                <a:lnTo>
                  <a:pt x="4150330" y="335636"/>
                </a:lnTo>
                <a:lnTo>
                  <a:pt x="4110501" y="357884"/>
                </a:lnTo>
                <a:lnTo>
                  <a:pt x="4071068" y="380712"/>
                </a:lnTo>
                <a:lnTo>
                  <a:pt x="4032026" y="404110"/>
                </a:lnTo>
                <a:lnTo>
                  <a:pt x="3993367" y="428069"/>
                </a:lnTo>
                <a:lnTo>
                  <a:pt x="3955086" y="452579"/>
                </a:lnTo>
                <a:lnTo>
                  <a:pt x="3917176" y="477630"/>
                </a:lnTo>
                <a:lnTo>
                  <a:pt x="3879629" y="503214"/>
                </a:lnTo>
                <a:lnTo>
                  <a:pt x="3842441" y="529321"/>
                </a:lnTo>
                <a:lnTo>
                  <a:pt x="3805604" y="555941"/>
                </a:lnTo>
                <a:lnTo>
                  <a:pt x="3769111" y="583065"/>
                </a:lnTo>
                <a:lnTo>
                  <a:pt x="3732957" y="610683"/>
                </a:lnTo>
                <a:lnTo>
                  <a:pt x="3697135" y="638786"/>
                </a:lnTo>
                <a:lnTo>
                  <a:pt x="3661638" y="667363"/>
                </a:lnTo>
                <a:lnTo>
                  <a:pt x="3626459" y="696407"/>
                </a:lnTo>
                <a:lnTo>
                  <a:pt x="3591593" y="725907"/>
                </a:lnTo>
                <a:lnTo>
                  <a:pt x="3557033" y="755853"/>
                </a:lnTo>
                <a:lnTo>
                  <a:pt x="3522772" y="786237"/>
                </a:lnTo>
                <a:lnTo>
                  <a:pt x="3488803" y="817049"/>
                </a:lnTo>
                <a:lnTo>
                  <a:pt x="3455121" y="848278"/>
                </a:lnTo>
                <a:lnTo>
                  <a:pt x="3421718" y="879917"/>
                </a:lnTo>
                <a:lnTo>
                  <a:pt x="3388589" y="911954"/>
                </a:lnTo>
                <a:lnTo>
                  <a:pt x="3355726" y="944381"/>
                </a:lnTo>
                <a:lnTo>
                  <a:pt x="3323124" y="977189"/>
                </a:lnTo>
                <a:lnTo>
                  <a:pt x="3290775" y="1010367"/>
                </a:lnTo>
                <a:lnTo>
                  <a:pt x="3258674" y="1043906"/>
                </a:lnTo>
                <a:lnTo>
                  <a:pt x="3226813" y="1077797"/>
                </a:lnTo>
                <a:lnTo>
                  <a:pt x="3195187" y="1112030"/>
                </a:lnTo>
                <a:lnTo>
                  <a:pt x="3163788" y="1146595"/>
                </a:lnTo>
                <a:lnTo>
                  <a:pt x="3132610" y="1181484"/>
                </a:lnTo>
                <a:lnTo>
                  <a:pt x="3101647" y="1216687"/>
                </a:lnTo>
                <a:lnTo>
                  <a:pt x="3070892" y="1252193"/>
                </a:lnTo>
                <a:lnTo>
                  <a:pt x="3040339" y="1287995"/>
                </a:lnTo>
                <a:lnTo>
                  <a:pt x="3009981" y="1324081"/>
                </a:lnTo>
                <a:lnTo>
                  <a:pt x="2979812" y="1360443"/>
                </a:lnTo>
                <a:lnTo>
                  <a:pt x="2949825" y="1397071"/>
                </a:lnTo>
                <a:lnTo>
                  <a:pt x="2920014" y="1433956"/>
                </a:lnTo>
                <a:lnTo>
                  <a:pt x="2890372" y="1471088"/>
                </a:lnTo>
                <a:lnTo>
                  <a:pt x="2860892" y="1508457"/>
                </a:lnTo>
                <a:lnTo>
                  <a:pt x="2831569" y="1546055"/>
                </a:lnTo>
                <a:lnTo>
                  <a:pt x="2802395" y="1583871"/>
                </a:lnTo>
                <a:lnTo>
                  <a:pt x="2773364" y="1621897"/>
                </a:lnTo>
                <a:lnTo>
                  <a:pt x="2744471" y="1660121"/>
                </a:lnTo>
                <a:lnTo>
                  <a:pt x="2715707" y="1698536"/>
                </a:lnTo>
                <a:lnTo>
                  <a:pt x="2687067" y="1737132"/>
                </a:lnTo>
                <a:lnTo>
                  <a:pt x="2658544" y="1775899"/>
                </a:lnTo>
                <a:lnTo>
                  <a:pt x="2630131" y="1814827"/>
                </a:lnTo>
                <a:lnTo>
                  <a:pt x="2601823" y="1853907"/>
                </a:lnTo>
                <a:lnTo>
                  <a:pt x="2573613" y="1893130"/>
                </a:lnTo>
                <a:lnTo>
                  <a:pt x="2545493" y="1932486"/>
                </a:lnTo>
                <a:lnTo>
                  <a:pt x="2517459" y="1971966"/>
                </a:lnTo>
                <a:lnTo>
                  <a:pt x="2489502" y="2011559"/>
                </a:lnTo>
                <a:lnTo>
                  <a:pt x="2461617" y="2051258"/>
                </a:lnTo>
                <a:lnTo>
                  <a:pt x="2433797" y="2091051"/>
                </a:lnTo>
                <a:lnTo>
                  <a:pt x="2406036" y="2130930"/>
                </a:lnTo>
                <a:lnTo>
                  <a:pt x="2378327" y="2170884"/>
                </a:lnTo>
                <a:lnTo>
                  <a:pt x="2350663" y="2210906"/>
                </a:lnTo>
                <a:lnTo>
                  <a:pt x="2323039" y="2250984"/>
                </a:lnTo>
                <a:lnTo>
                  <a:pt x="2295447" y="2291110"/>
                </a:lnTo>
                <a:lnTo>
                  <a:pt x="2267881" y="2331274"/>
                </a:lnTo>
                <a:lnTo>
                  <a:pt x="2240335" y="2371466"/>
                </a:lnTo>
                <a:lnTo>
                  <a:pt x="2212802" y="2411678"/>
                </a:lnTo>
                <a:lnTo>
                  <a:pt x="2185276" y="2451899"/>
                </a:lnTo>
                <a:lnTo>
                  <a:pt x="2157749" y="2492120"/>
                </a:lnTo>
                <a:lnTo>
                  <a:pt x="2130216" y="2532331"/>
                </a:lnTo>
                <a:lnTo>
                  <a:pt x="2102670" y="2572523"/>
                </a:lnTo>
                <a:lnTo>
                  <a:pt x="2075104" y="2612687"/>
                </a:lnTo>
                <a:lnTo>
                  <a:pt x="2047512" y="2652812"/>
                </a:lnTo>
                <a:lnTo>
                  <a:pt x="2019888" y="2692891"/>
                </a:lnTo>
                <a:lnTo>
                  <a:pt x="1992224" y="2732912"/>
                </a:lnTo>
                <a:lnTo>
                  <a:pt x="1964515" y="2772866"/>
                </a:lnTo>
                <a:lnTo>
                  <a:pt x="1936754" y="2812745"/>
                </a:lnTo>
                <a:lnTo>
                  <a:pt x="1908934" y="2852538"/>
                </a:lnTo>
                <a:lnTo>
                  <a:pt x="1881049" y="2892236"/>
                </a:lnTo>
                <a:lnTo>
                  <a:pt x="1853093" y="2931830"/>
                </a:lnTo>
                <a:lnTo>
                  <a:pt x="1825058" y="2971309"/>
                </a:lnTo>
                <a:lnTo>
                  <a:pt x="1796939" y="3010665"/>
                </a:lnTo>
                <a:lnTo>
                  <a:pt x="1768728" y="3049888"/>
                </a:lnTo>
                <a:lnTo>
                  <a:pt x="1740420" y="3088968"/>
                </a:lnTo>
                <a:lnTo>
                  <a:pt x="1712008" y="3127896"/>
                </a:lnTo>
                <a:lnTo>
                  <a:pt x="1683485" y="3166663"/>
                </a:lnTo>
                <a:lnTo>
                  <a:pt x="1654845" y="3205258"/>
                </a:lnTo>
                <a:lnTo>
                  <a:pt x="1626082" y="3243673"/>
                </a:lnTo>
                <a:lnTo>
                  <a:pt x="1597188" y="3281898"/>
                </a:lnTo>
                <a:lnTo>
                  <a:pt x="1568158" y="3319923"/>
                </a:lnTo>
                <a:lnTo>
                  <a:pt x="1538984" y="3357739"/>
                </a:lnTo>
                <a:lnTo>
                  <a:pt x="1509661" y="3395337"/>
                </a:lnTo>
                <a:lnTo>
                  <a:pt x="1480182" y="3432706"/>
                </a:lnTo>
                <a:lnTo>
                  <a:pt x="1450540" y="3469838"/>
                </a:lnTo>
                <a:lnTo>
                  <a:pt x="1420729" y="3506723"/>
                </a:lnTo>
                <a:lnTo>
                  <a:pt x="1390742" y="3543351"/>
                </a:lnTo>
                <a:lnTo>
                  <a:pt x="1360573" y="3579713"/>
                </a:lnTo>
                <a:lnTo>
                  <a:pt x="1330215" y="3615800"/>
                </a:lnTo>
                <a:lnTo>
                  <a:pt x="1299663" y="3651601"/>
                </a:lnTo>
                <a:lnTo>
                  <a:pt x="1268908" y="3687107"/>
                </a:lnTo>
                <a:lnTo>
                  <a:pt x="1237946" y="3722310"/>
                </a:lnTo>
                <a:lnTo>
                  <a:pt x="1206768" y="3757199"/>
                </a:lnTo>
                <a:lnTo>
                  <a:pt x="1175370" y="3791764"/>
                </a:lnTo>
                <a:lnTo>
                  <a:pt x="1143744" y="3825998"/>
                </a:lnTo>
                <a:lnTo>
                  <a:pt x="1111884" y="3859888"/>
                </a:lnTo>
                <a:lnTo>
                  <a:pt x="1079783" y="3893428"/>
                </a:lnTo>
                <a:lnTo>
                  <a:pt x="1047435" y="3926606"/>
                </a:lnTo>
                <a:lnTo>
                  <a:pt x="1014833" y="3959413"/>
                </a:lnTo>
                <a:lnTo>
                  <a:pt x="981971" y="3991840"/>
                </a:lnTo>
                <a:lnTo>
                  <a:pt x="948842" y="4023878"/>
                </a:lnTo>
                <a:lnTo>
                  <a:pt x="915441" y="4055516"/>
                </a:lnTo>
                <a:lnTo>
                  <a:pt x="881759" y="4086746"/>
                </a:lnTo>
                <a:lnTo>
                  <a:pt x="847791" y="4117557"/>
                </a:lnTo>
                <a:lnTo>
                  <a:pt x="813531" y="4147941"/>
                </a:lnTo>
                <a:lnTo>
                  <a:pt x="778971" y="4177888"/>
                </a:lnTo>
                <a:lnTo>
                  <a:pt x="744106" y="4207388"/>
                </a:lnTo>
                <a:lnTo>
                  <a:pt x="708929" y="4236431"/>
                </a:lnTo>
                <a:lnTo>
                  <a:pt x="673432" y="4265009"/>
                </a:lnTo>
                <a:lnTo>
                  <a:pt x="637611" y="4293112"/>
                </a:lnTo>
                <a:lnTo>
                  <a:pt x="601458" y="4320730"/>
                </a:lnTo>
                <a:lnTo>
                  <a:pt x="564967" y="4347854"/>
                </a:lnTo>
                <a:lnTo>
                  <a:pt x="528131" y="4374474"/>
                </a:lnTo>
                <a:lnTo>
                  <a:pt x="490943" y="4400581"/>
                </a:lnTo>
                <a:lnTo>
                  <a:pt x="453398" y="4426165"/>
                </a:lnTo>
                <a:lnTo>
                  <a:pt x="415489" y="4451217"/>
                </a:lnTo>
                <a:lnTo>
                  <a:pt x="377209" y="4475727"/>
                </a:lnTo>
                <a:lnTo>
                  <a:pt x="338552" y="4499686"/>
                </a:lnTo>
                <a:lnTo>
                  <a:pt x="299511" y="4523084"/>
                </a:lnTo>
                <a:lnTo>
                  <a:pt x="260080" y="4545912"/>
                </a:lnTo>
                <a:lnTo>
                  <a:pt x="220252" y="4568160"/>
                </a:lnTo>
                <a:lnTo>
                  <a:pt x="180021" y="4589819"/>
                </a:lnTo>
                <a:lnTo>
                  <a:pt x="139380" y="4610879"/>
                </a:lnTo>
                <a:lnTo>
                  <a:pt x="98323" y="4631331"/>
                </a:lnTo>
                <a:lnTo>
                  <a:pt x="56844" y="4651165"/>
                </a:lnTo>
                <a:lnTo>
                  <a:pt x="14935" y="4670371"/>
                </a:lnTo>
                <a:lnTo>
                  <a:pt x="0" y="4676921"/>
                </a:lnTo>
              </a:path>
            </a:pathLst>
          </a:custGeom>
          <a:ln w="24995">
            <a:solidFill>
              <a:srgbClr val="332C2C"/>
            </a:solidFill>
          </a:ln>
        </p:spPr>
        <p:txBody>
          <a:bodyPr wrap="square" lIns="0" tIns="0" rIns="0" bIns="0" rtlCol="0"/>
          <a:lstStyle/>
          <a:p>
            <a:endParaRPr/>
          </a:p>
        </p:txBody>
      </p:sp>
      <p:sp>
        <p:nvSpPr>
          <p:cNvPr id="10" name="TextBox 9">
            <a:extLst>
              <a:ext uri="{FF2B5EF4-FFF2-40B4-BE49-F238E27FC236}">
                <a16:creationId xmlns:a16="http://schemas.microsoft.com/office/drawing/2014/main" id="{62850F55-D916-2E50-B4E9-9ABCD2FBB013}"/>
              </a:ext>
            </a:extLst>
          </p:cNvPr>
          <p:cNvSpPr txBox="1"/>
          <p:nvPr/>
        </p:nvSpPr>
        <p:spPr>
          <a:xfrm>
            <a:off x="672018" y="1376795"/>
            <a:ext cx="16956664" cy="6124754"/>
          </a:xfrm>
          <a:prstGeom prst="rect">
            <a:avLst/>
          </a:prstGeom>
          <a:noFill/>
        </p:spPr>
        <p:txBody>
          <a:bodyPr wrap="square" lIns="91440" tIns="45720" rIns="91440" bIns="45720" anchor="t">
            <a:spAutoFit/>
          </a:bodyPr>
          <a:lstStyle/>
          <a:p>
            <a:pPr algn="just"/>
            <a:r>
              <a:rPr lang="en-US" sz="2800" dirty="0" err="1">
                <a:latin typeface="Times New Roman" panose="02020603050405020304" pitchFamily="18" charset="0"/>
                <a:cs typeface="Times New Roman" panose="02020603050405020304" pitchFamily="18" charset="0"/>
              </a:rPr>
              <a:t>RxNorm</a:t>
            </a:r>
            <a:endParaRPr lang="en-US" sz="2800" dirty="0">
              <a:latin typeface="Times New Roman" panose="02020603050405020304" pitchFamily="18" charset="0"/>
              <a:cs typeface="Times New Roman" panose="02020603050405020304" pitchFamily="18" charset="0"/>
            </a:endParaRP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Purpose: Provides normalized names for medications, facilitating a common understanding of drug references.</a:t>
            </a: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Integrates information on generic and branded drugs, ingredients, and dosage forms from over 200 drug vocabularies [5]</a:t>
            </a:r>
            <a:r>
              <a:rPr lang="en-US" sz="1800">
                <a:solidFill>
                  <a:srgbClr val="000000"/>
                </a:solidFill>
                <a:effectLst/>
                <a:latin typeface="Times New Roman"/>
                <a:ea typeface="Times New Roman" panose="02020603050405020304" pitchFamily="18" charset="0"/>
                <a:cs typeface="Times New Roman"/>
              </a:rPr>
              <a:t>.</a:t>
            </a: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Utility: Essential for e-prescribing, medication error prevention, and health IT systems; supports clinical decision support.</a:t>
            </a: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Adoption: Integrated into major EMR systems in the U.S.</a:t>
            </a:r>
          </a:p>
          <a:p>
            <a:pPr algn="just"/>
            <a:endParaRPr lang="en-US" sz="2800" dirty="0">
              <a:latin typeface="Times New Roman" panose="02020603050405020304" pitchFamily="18" charset="0"/>
              <a:cs typeface="Times New Roman" panose="02020603050405020304" pitchFamily="18" charset="0"/>
            </a:endParaRPr>
          </a:p>
          <a:p>
            <a:pPr algn="just"/>
            <a:r>
              <a:rPr lang="en-US" sz="2800">
                <a:latin typeface="Times New Roman"/>
                <a:cs typeface="Times New Roman"/>
              </a:rPr>
              <a:t>Example: Ensures consistent reference to medications like Clonidine across different platforms.</a:t>
            </a:r>
          </a:p>
          <a:p>
            <a:pPr algn="just"/>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94382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32C2C"/>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29</TotalTime>
  <Words>4964</Words>
  <Application>Microsoft Office PowerPoint</Application>
  <PresentationFormat>Custom</PresentationFormat>
  <Paragraphs>272</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Aptos</vt:lpstr>
      <vt:lpstr>Arial</vt:lpstr>
      <vt:lpstr>Calibri</vt:lpstr>
      <vt:lpstr>Cambria</vt:lpstr>
      <vt:lpstr>Times New Roman</vt:lpstr>
      <vt:lpstr>Verdana</vt:lpstr>
      <vt:lpstr>Office Theme</vt:lpstr>
      <vt:lpstr>Standardizing Clinical Data: Terminology Selection for Hypertensive Urgency Documentation  Health Informatic Standards and Terminologies  Group Name: Health Info Hunters   Group Members: - Amulya Ragula       - Deepthi Mallepally        - Durgaprasad Bukka           - Naga Hemasree Sravanam              - Srija Dammanagari   </vt:lpstr>
      <vt:lpstr>PowerPoint Presentation</vt:lpstr>
      <vt:lpstr>Hypertension Overview</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Collaborative Efforts:  Optimizing Health Information Management: By standardizing terminology and improving coding practices, healthcare organizations can streamline health information management processes, leading to more efficient workflows and better data integrity.   Promoting Better Patient Care: Collaborative efforts to standardize terminology and train healthcare workers contribute to enhancing patient care quality by ensuring accurate documentation, improved communication, and more effective care delivery.    </vt:lpstr>
      <vt:lpstr> 1. SNOMED CT:   Extensive Vocabulary: May lead to challenges in data interpretation and exchange due to unfamiliar terms or concept [7].   Complexity: Detailed hierarchies and relationships can make navigation and use complex, potentially leading to errors [7].   2. LOINC:   Limited Coverage: May not encompass every laboratory test or procedure, resulting in gaps in data coding and interoperability [7]. Maintenance Challenges: Requires regular updates to reflect advances in medical technology, posing challenges for managing consistency [7].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Standardizing Clinical Data: Terminology Selection for Hypertensive Urgency Documentation  Health Informatic Standards and Terminologies  Group Name: Health Info Hunters   Group Members: - Amulya Ragula       - Deepthi Mallepally        - Durgaprasad Bukka           - Naga Hemasree Sravanam              - Srija Dammanagiri</dc:title>
  <dc:creator>Durga prasad Bukka</dc:creator>
  <cp:lastModifiedBy>Durga prasad Bukka</cp:lastModifiedBy>
  <cp:revision>3</cp:revision>
  <dcterms:created xsi:type="dcterms:W3CDTF">2024-04-29T14:00:04Z</dcterms:created>
  <dcterms:modified xsi:type="dcterms:W3CDTF">2024-05-01T21:41:13Z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2024-04-29T00:00:00Z</vt:filetime>
  </property>
  <property fmtid="{D5CDD505-2E9C-101B-9397-08002B2CF9AE}" pid="3" name="Creator">
    <vt:lpwstr>Chromium</vt:lpwstr>
  </property>
  <property fmtid="{D5CDD505-2E9C-101B-9397-08002B2CF9AE}" pid="4" name="LastSaved">
    <vt:filetime>2024-04-29T00:00:00Z</vt:filetime>
  </property>
</Properties>
</file>